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61"/>
  </p:notesMasterIdLst>
  <p:handoutMasterIdLst>
    <p:handoutMasterId r:id="rId62"/>
  </p:handoutMasterIdLst>
  <p:sldIdLst>
    <p:sldId id="256" r:id="rId5"/>
    <p:sldId id="342" r:id="rId6"/>
    <p:sldId id="302" r:id="rId7"/>
    <p:sldId id="260" r:id="rId8"/>
    <p:sldId id="399" r:id="rId9"/>
    <p:sldId id="400" r:id="rId10"/>
    <p:sldId id="401" r:id="rId11"/>
    <p:sldId id="403" r:id="rId12"/>
    <p:sldId id="402" r:id="rId13"/>
    <p:sldId id="404" r:id="rId14"/>
    <p:sldId id="405" r:id="rId15"/>
    <p:sldId id="406" r:id="rId16"/>
    <p:sldId id="407" r:id="rId17"/>
    <p:sldId id="265" r:id="rId18"/>
    <p:sldId id="324" r:id="rId19"/>
    <p:sldId id="373" r:id="rId20"/>
    <p:sldId id="374" r:id="rId21"/>
    <p:sldId id="375" r:id="rId22"/>
    <p:sldId id="376" r:id="rId23"/>
    <p:sldId id="377" r:id="rId24"/>
    <p:sldId id="378" r:id="rId25"/>
    <p:sldId id="292" r:id="rId26"/>
    <p:sldId id="379" r:id="rId27"/>
    <p:sldId id="380" r:id="rId28"/>
    <p:sldId id="381" r:id="rId29"/>
    <p:sldId id="382" r:id="rId30"/>
    <p:sldId id="410" r:id="rId31"/>
    <p:sldId id="383" r:id="rId32"/>
    <p:sldId id="384" r:id="rId33"/>
    <p:sldId id="313" r:id="rId34"/>
    <p:sldId id="385" r:id="rId35"/>
    <p:sldId id="386" r:id="rId36"/>
    <p:sldId id="387" r:id="rId37"/>
    <p:sldId id="388" r:id="rId38"/>
    <p:sldId id="411" r:id="rId39"/>
    <p:sldId id="389" r:id="rId40"/>
    <p:sldId id="314" r:id="rId41"/>
    <p:sldId id="390" r:id="rId42"/>
    <p:sldId id="391" r:id="rId43"/>
    <p:sldId id="343" r:id="rId44"/>
    <p:sldId id="392" r:id="rId45"/>
    <p:sldId id="393" r:id="rId46"/>
    <p:sldId id="394" r:id="rId47"/>
    <p:sldId id="370" r:id="rId48"/>
    <p:sldId id="395" r:id="rId49"/>
    <p:sldId id="371" r:id="rId50"/>
    <p:sldId id="396" r:id="rId51"/>
    <p:sldId id="397" r:id="rId52"/>
    <p:sldId id="372" r:id="rId53"/>
    <p:sldId id="398" r:id="rId54"/>
    <p:sldId id="368" r:id="rId55"/>
    <p:sldId id="408" r:id="rId56"/>
    <p:sldId id="409" r:id="rId57"/>
    <p:sldId id="345" r:id="rId58"/>
    <p:sldId id="300" r:id="rId59"/>
    <p:sldId id="301" r:id="rId6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792DCDE-263E-4687-ABE9-240C139D0FD0}">
          <p14:sldIdLst>
            <p14:sldId id="256"/>
            <p14:sldId id="342"/>
            <p14:sldId id="302"/>
          </p14:sldIdLst>
        </p14:section>
        <p14:section name="Apps for Teams" id="{DD5B741D-25ED-4ED9-967D-9780BC71FA2C}">
          <p14:sldIdLst>
            <p14:sldId id="260"/>
            <p14:sldId id="399"/>
            <p14:sldId id="400"/>
            <p14:sldId id="401"/>
            <p14:sldId id="403"/>
            <p14:sldId id="402"/>
            <p14:sldId id="404"/>
            <p14:sldId id="405"/>
            <p14:sldId id="406"/>
            <p14:sldId id="407"/>
          </p14:sldIdLst>
        </p14:section>
        <p14:section name="Tabs" id="{9C1EDB47-C192-4B81-A0CF-A101BF2009F3}">
          <p14:sldIdLst>
            <p14:sldId id="265"/>
            <p14:sldId id="324"/>
            <p14:sldId id="373"/>
            <p14:sldId id="374"/>
            <p14:sldId id="375"/>
            <p14:sldId id="376"/>
            <p14:sldId id="377"/>
            <p14:sldId id="378"/>
          </p14:sldIdLst>
        </p14:section>
        <p14:section name="Bots" id="{B24A28E1-BD4F-47F5-B215-F5EEF96D738B}">
          <p14:sldIdLst>
            <p14:sldId id="292"/>
            <p14:sldId id="379"/>
            <p14:sldId id="380"/>
            <p14:sldId id="381"/>
            <p14:sldId id="382"/>
            <p14:sldId id="410"/>
            <p14:sldId id="383"/>
            <p14:sldId id="384"/>
          </p14:sldIdLst>
        </p14:section>
        <p14:section name="Connectors &amp; Actionable Messages" id="{91F49790-A468-4B68-95BE-0B5A58030C63}">
          <p14:sldIdLst>
            <p14:sldId id="313"/>
            <p14:sldId id="385"/>
            <p14:sldId id="386"/>
            <p14:sldId id="387"/>
            <p14:sldId id="388"/>
            <p14:sldId id="411"/>
            <p14:sldId id="389"/>
          </p14:sldIdLst>
        </p14:section>
        <p14:section name="Activity Feed" id="{09ECBF53-C9D3-4373-8AA2-78CCD591DCB9}">
          <p14:sldIdLst>
            <p14:sldId id="314"/>
            <p14:sldId id="390"/>
            <p14:sldId id="391"/>
          </p14:sldIdLst>
        </p14:section>
        <p14:section name="Compose Extensions" id="{3992CD79-263C-47A1-B398-7CDA85871D1B}">
          <p14:sldIdLst>
            <p14:sldId id="343"/>
            <p14:sldId id="392"/>
            <p14:sldId id="393"/>
            <p14:sldId id="394"/>
          </p14:sldIdLst>
        </p14:section>
        <p14:section name="Microsoft Graph" id="{54B7BBCA-7D1A-4D80-84CA-64BAE3917087}">
          <p14:sldIdLst>
            <p14:sldId id="370"/>
            <p14:sldId id="395"/>
          </p14:sldIdLst>
        </p14:section>
        <p14:section name="Conclusions &amp; Roadmap" id="{FAF61CC0-47C3-4BE0-AD4B-A24EB442EF78}">
          <p14:sldIdLst>
            <p14:sldId id="371"/>
            <p14:sldId id="396"/>
            <p14:sldId id="397"/>
          </p14:sldIdLst>
        </p14:section>
        <p14:section name="Resources &amp; Labs" id="{7C57B5CA-D8E2-4CAC-AB50-91DA5FEFA10E}">
          <p14:sldIdLst>
            <p14:sldId id="372"/>
            <p14:sldId id="398"/>
            <p14:sldId id="368"/>
            <p14:sldId id="408"/>
            <p14:sldId id="409"/>
            <p14:sldId id="345"/>
            <p14:sldId id="300"/>
            <p14:sldId id="30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Brittany Hart" initials="BH" lastIdx="6" clrIdx="4">
    <p:extLst>
      <p:ext uri="{19B8F6BF-5375-455C-9EA6-DF929625EA0E}">
        <p15:presenceInfo xmlns:p15="http://schemas.microsoft.com/office/powerpoint/2012/main" userId="S-1-5-21-383413107-1061881802-891584314-1002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C00"/>
    <a:srgbClr val="FFB900"/>
    <a:srgbClr val="0070C0"/>
    <a:srgbClr val="0078D7"/>
    <a:srgbClr val="505050"/>
    <a:srgbClr val="D83B01"/>
    <a:srgbClr val="FFFFFF"/>
    <a:srgbClr val="262626"/>
    <a:srgbClr val="99ADD0"/>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9578" autoAdjust="0"/>
  </p:normalViewPr>
  <p:slideViewPr>
    <p:cSldViewPr snapToGrid="0">
      <p:cViewPr varScale="1">
        <p:scale>
          <a:sx n="97" d="100"/>
          <a:sy n="97" d="100"/>
        </p:scale>
        <p:origin x="72" y="84"/>
      </p:cViewPr>
      <p:guideLst/>
    </p:cSldViewPr>
  </p:slideViewPr>
  <p:outlineViewPr>
    <p:cViewPr>
      <p:scale>
        <a:sx n="33" d="100"/>
        <a:sy n="33" d="100"/>
      </p:scale>
      <p:origin x="0" y="-2556"/>
    </p:cViewPr>
  </p:outlineViewPr>
  <p:notesTextViewPr>
    <p:cViewPr>
      <p:scale>
        <a:sx n="100" d="100"/>
        <a:sy n="100" d="100"/>
      </p:scale>
      <p:origin x="0" y="0"/>
    </p:cViewPr>
  </p:notesTextViewPr>
  <p:sorterViewPr>
    <p:cViewPr>
      <p:scale>
        <a:sx n="75" d="100"/>
        <a:sy n="75" d="100"/>
      </p:scale>
      <p:origin x="0" y="0"/>
    </p:cViewPr>
  </p:sorterViewPr>
  <p:notesViewPr>
    <p:cSldViewPr snapToGrid="0" showGuides="1">
      <p:cViewPr varScale="1">
        <p:scale>
          <a:sx n="99" d="100"/>
          <a:sy n="99" d="100"/>
        </p:scale>
        <p:origin x="3492"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Office 365 </a:t>
            </a:r>
            <a:r>
              <a:rPr lang="en-US" dirty="0" err="1">
                <a:latin typeface="Segoe UI" pitchFamily="34" charset="0"/>
              </a:rPr>
              <a:t>CloudRoadShow</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EBA5A7-AA8F-4687-A967-D9A1B764C84B}" type="datetime8">
              <a:rPr lang="en-US" smtClean="0">
                <a:latin typeface="Segoe UI" pitchFamily="34" charset="0"/>
              </a:rPr>
              <a:t>3/24/2018 12:25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latin typeface="Segoe UI" pitchFamily="34" charset="0"/>
              </a:rPr>
              <a:t>Office 365 </a:t>
            </a:r>
            <a:r>
              <a:rPr lang="en-US" dirty="0" err="1"/>
              <a:t>CloudRoadShow</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8C890F7A-235E-47B2-A09E-E09517EFCF7B}" type="datetime8">
              <a:rPr lang="en-US" smtClean="0"/>
              <a:t>3/23/2018 11:34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593699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1A3A851C-AA3C-40AF-999F-42D3A983DAA5}" type="datetime8">
              <a:rPr lang="en-US" smtClean="0"/>
              <a:t>3/23/2018 11:34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
        <p:nvSpPr>
          <p:cNvPr id="7" name="Header Placeholder 6"/>
          <p:cNvSpPr>
            <a:spLocks noGrp="1"/>
          </p:cNvSpPr>
          <p:nvPr>
            <p:ph type="hdr" sz="quarter" idx="13"/>
          </p:nvPr>
        </p:nvSpPr>
        <p:spPr/>
        <p:txBody>
          <a:bodyPr/>
          <a:lstStyle/>
          <a:p>
            <a:r>
              <a:rPr lang="en-US"/>
              <a:t>Build 2014</a:t>
            </a:r>
            <a:endParaRPr lang="en-US" dirty="0"/>
          </a:p>
        </p:txBody>
      </p:sp>
    </p:spTree>
    <p:extLst>
      <p:ext uri="{BB962C8B-B14F-4D97-AF65-F5344CB8AC3E}">
        <p14:creationId xmlns:p14="http://schemas.microsoft.com/office/powerpoint/2010/main" val="243032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r>
              <a:rPr lang="en-US">
                <a:latin typeface="Segoe UI" pitchFamily="34" charset="0"/>
              </a:rPr>
              <a:t>Office 365 </a:t>
            </a:r>
            <a:r>
              <a:rPr lang="en-US"/>
              <a:t>CloudRoadShow</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C890F7A-235E-47B2-A09E-E09517EFCF7B}" type="datetime8">
              <a:rPr lang="en-US" smtClean="0"/>
              <a:t>3/23/2018 11:34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282126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8768B217-95E3-443D-88D8-7A16ADD5BDCE}" type="datetime8">
              <a:rPr lang="en-US" smtClean="0"/>
              <a:t>3/23/2018 11:34 PM</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14</a:t>
            </a:fld>
            <a:endParaRPr lang="en-US" dirty="0"/>
          </a:p>
        </p:txBody>
      </p:sp>
      <p:sp>
        <p:nvSpPr>
          <p:cNvPr id="6" name="Header Placeholder 5"/>
          <p:cNvSpPr>
            <a:spLocks noGrp="1"/>
          </p:cNvSpPr>
          <p:nvPr>
            <p:ph type="hdr" sz="quarter" idx="12"/>
          </p:nvPr>
        </p:nvSpPr>
        <p:spPr/>
        <p:txBody>
          <a:bodyPr/>
          <a:lstStyle/>
          <a:p>
            <a:r>
              <a:rPr lang="en-US"/>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78071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50369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43.xml.rels><?xml version="1.0" encoding="UTF-8" standalone="yes"?>
<Relationships xmlns="http://schemas.openxmlformats.org/package/2006/relationships"><Relationship Id="rId8" Type="http://schemas.openxmlformats.org/officeDocument/2006/relationships/hyperlink" Target="http://dev.office.com/podcasts" TargetMode="External"/><Relationship Id="rId3" Type="http://schemas.openxmlformats.org/officeDocument/2006/relationships/image" Target="../media/image14.emf"/><Relationship Id="rId7" Type="http://schemas.openxmlformats.org/officeDocument/2006/relationships/hyperlink" Target="http://aka.ms/O365DevShow" TargetMode="External"/><Relationship Id="rId2" Type="http://schemas.openxmlformats.org/officeDocument/2006/relationships/image" Target="../media/image13.emf"/><Relationship Id="rId1" Type="http://schemas.openxmlformats.org/officeDocument/2006/relationships/slideMaster" Target="../slideMasters/slideMaster1.xml"/><Relationship Id="rId6" Type="http://schemas.openxmlformats.org/officeDocument/2006/relationships/hyperlink" Target="http://www.twitter.com/OfficeDev" TargetMode="External"/><Relationship Id="rId5" Type="http://schemas.openxmlformats.org/officeDocument/2006/relationships/hyperlink" Target="https://www.yammer.com/itpronetwork" TargetMode="External"/><Relationship Id="rId4" Type="http://schemas.openxmlformats.org/officeDocument/2006/relationships/image" Target="../media/image15.png"/><Relationship Id="rId9" Type="http://schemas.openxmlformats.org/officeDocument/2006/relationships/image" Target="../media/image16.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ltGray">
          <a:xfrm>
            <a:off x="274638" y="2119163"/>
            <a:ext cx="6400800" cy="36640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2119178"/>
            <a:ext cx="54863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954463"/>
            <a:ext cx="4789869"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4" name="Group 3"/>
          <p:cNvGrpSpPr/>
          <p:nvPr userDrawn="1"/>
        </p:nvGrpSpPr>
        <p:grpSpPr>
          <a:xfrm>
            <a:off x="5333158" y="274303"/>
            <a:ext cx="6637376" cy="6240798"/>
            <a:chOff x="5112327" y="274302"/>
            <a:chExt cx="6858207" cy="6448435"/>
          </a:xfrm>
        </p:grpSpPr>
        <p:grpSp>
          <p:nvGrpSpPr>
            <p:cNvPr id="6" name="Group 5"/>
            <p:cNvGrpSpPr/>
            <p:nvPr userDrawn="1"/>
          </p:nvGrpSpPr>
          <p:grpSpPr>
            <a:xfrm>
              <a:off x="10746023" y="1719434"/>
              <a:ext cx="1224511" cy="1496409"/>
              <a:chOff x="10746023" y="1719434"/>
              <a:chExt cx="1224511" cy="1496409"/>
            </a:xfrm>
          </p:grpSpPr>
          <p:sp>
            <p:nvSpPr>
              <p:cNvPr id="7" name="Rectangle 98"/>
              <p:cNvSpPr>
                <a:spLocks noChangeArrowheads="1"/>
              </p:cNvSpPr>
              <p:nvPr/>
            </p:nvSpPr>
            <p:spPr bwMode="auto">
              <a:xfrm>
                <a:off x="11152890" y="1719434"/>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9"/>
              <p:cNvSpPr>
                <a:spLocks noEditPoints="1"/>
              </p:cNvSpPr>
              <p:nvPr/>
            </p:nvSpPr>
            <p:spPr bwMode="auto">
              <a:xfrm>
                <a:off x="11244825" y="1811370"/>
                <a:ext cx="203433"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00"/>
              <p:cNvSpPr>
                <a:spLocks noChangeArrowheads="1"/>
              </p:cNvSpPr>
              <p:nvPr/>
            </p:nvSpPr>
            <p:spPr bwMode="auto">
              <a:xfrm>
                <a:off x="10746023" y="2218236"/>
                <a:ext cx="406867"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01"/>
              <p:cNvSpPr>
                <a:spLocks/>
              </p:cNvSpPr>
              <p:nvPr/>
            </p:nvSpPr>
            <p:spPr bwMode="auto">
              <a:xfrm>
                <a:off x="10859476" y="2310173"/>
                <a:ext cx="134970" cy="293413"/>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102"/>
              <p:cNvSpPr>
                <a:spLocks noChangeArrowheads="1"/>
              </p:cNvSpPr>
              <p:nvPr/>
            </p:nvSpPr>
            <p:spPr bwMode="auto">
              <a:xfrm>
                <a:off x="11561712" y="2218236"/>
                <a:ext cx="408822"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03"/>
              <p:cNvSpPr>
                <a:spLocks/>
              </p:cNvSpPr>
              <p:nvPr/>
            </p:nvSpPr>
            <p:spPr bwMode="auto">
              <a:xfrm>
                <a:off x="11675165" y="2310173"/>
                <a:ext cx="136926" cy="293413"/>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04"/>
              <p:cNvSpPr>
                <a:spLocks noChangeArrowheads="1"/>
              </p:cNvSpPr>
              <p:nvPr/>
            </p:nvSpPr>
            <p:spPr bwMode="auto">
              <a:xfrm>
                <a:off x="11561712" y="2717040"/>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05"/>
              <p:cNvSpPr>
                <a:spLocks noEditPoints="1"/>
              </p:cNvSpPr>
              <p:nvPr/>
            </p:nvSpPr>
            <p:spPr bwMode="auto">
              <a:xfrm>
                <a:off x="11651692" y="2808975"/>
                <a:ext cx="205389"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7" name="Rectangle 86"/>
            <p:cNvSpPr>
              <a:spLocks noChangeArrowheads="1"/>
            </p:cNvSpPr>
            <p:nvPr userDrawn="1"/>
          </p:nvSpPr>
          <p:spPr bwMode="auto">
            <a:xfrm>
              <a:off x="9259747" y="274302"/>
              <a:ext cx="408822"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87"/>
            <p:cNvSpPr>
              <a:spLocks/>
            </p:cNvSpPr>
            <p:nvPr userDrawn="1"/>
          </p:nvSpPr>
          <p:spPr bwMode="auto">
            <a:xfrm>
              <a:off x="9373200" y="364282"/>
              <a:ext cx="136926" cy="295370"/>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88"/>
            <p:cNvSpPr>
              <a:spLocks noChangeArrowheads="1"/>
            </p:cNvSpPr>
            <p:nvPr userDrawn="1"/>
          </p:nvSpPr>
          <p:spPr bwMode="auto">
            <a:xfrm>
              <a:off x="9668569" y="274302"/>
              <a:ext cx="406867"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89"/>
            <p:cNvSpPr>
              <a:spLocks noEditPoints="1"/>
            </p:cNvSpPr>
            <p:nvPr userDrawn="1"/>
          </p:nvSpPr>
          <p:spPr bwMode="auto">
            <a:xfrm>
              <a:off x="9758549" y="364282"/>
              <a:ext cx="205389" cy="295370"/>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90"/>
            <p:cNvSpPr>
              <a:spLocks noChangeArrowheads="1"/>
            </p:cNvSpPr>
            <p:nvPr userDrawn="1"/>
          </p:nvSpPr>
          <p:spPr bwMode="auto">
            <a:xfrm>
              <a:off x="10075436" y="773105"/>
              <a:ext cx="408822"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91"/>
            <p:cNvSpPr>
              <a:spLocks/>
            </p:cNvSpPr>
            <p:nvPr userDrawn="1"/>
          </p:nvSpPr>
          <p:spPr bwMode="auto">
            <a:xfrm>
              <a:off x="10188889" y="863086"/>
              <a:ext cx="136926" cy="295370"/>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92"/>
            <p:cNvSpPr>
              <a:spLocks noChangeArrowheads="1"/>
            </p:cNvSpPr>
            <p:nvPr userDrawn="1"/>
          </p:nvSpPr>
          <p:spPr bwMode="auto">
            <a:xfrm>
              <a:off x="10484259" y="773105"/>
              <a:ext cx="408822" cy="47533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93"/>
            <p:cNvSpPr>
              <a:spLocks noEditPoints="1"/>
            </p:cNvSpPr>
            <p:nvPr userDrawn="1"/>
          </p:nvSpPr>
          <p:spPr bwMode="auto">
            <a:xfrm>
              <a:off x="10576195" y="863086"/>
              <a:ext cx="203433" cy="295370"/>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94"/>
            <p:cNvSpPr>
              <a:spLocks noChangeArrowheads="1"/>
            </p:cNvSpPr>
            <p:nvPr userDrawn="1"/>
          </p:nvSpPr>
          <p:spPr bwMode="auto">
            <a:xfrm>
              <a:off x="9668569" y="773105"/>
              <a:ext cx="406867"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95"/>
            <p:cNvSpPr>
              <a:spLocks/>
            </p:cNvSpPr>
            <p:nvPr userDrawn="1"/>
          </p:nvSpPr>
          <p:spPr bwMode="auto">
            <a:xfrm>
              <a:off x="9782022" y="863086"/>
              <a:ext cx="134970" cy="295370"/>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96"/>
            <p:cNvSpPr>
              <a:spLocks noChangeArrowheads="1"/>
            </p:cNvSpPr>
            <p:nvPr userDrawn="1"/>
          </p:nvSpPr>
          <p:spPr bwMode="auto">
            <a:xfrm>
              <a:off x="10075436" y="1271908"/>
              <a:ext cx="408822" cy="47533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97"/>
            <p:cNvSpPr>
              <a:spLocks noEditPoints="1"/>
            </p:cNvSpPr>
            <p:nvPr userDrawn="1"/>
          </p:nvSpPr>
          <p:spPr bwMode="auto">
            <a:xfrm>
              <a:off x="10167373" y="1361888"/>
              <a:ext cx="203433" cy="295370"/>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Rectangle 114"/>
            <p:cNvSpPr>
              <a:spLocks noChangeArrowheads="1"/>
            </p:cNvSpPr>
            <p:nvPr userDrawn="1"/>
          </p:nvSpPr>
          <p:spPr bwMode="auto">
            <a:xfrm>
              <a:off x="7082620" y="4468157"/>
              <a:ext cx="408822"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15"/>
            <p:cNvSpPr>
              <a:spLocks noEditPoints="1"/>
            </p:cNvSpPr>
            <p:nvPr userDrawn="1"/>
          </p:nvSpPr>
          <p:spPr bwMode="auto">
            <a:xfrm>
              <a:off x="7172600" y="4581610"/>
              <a:ext cx="205389" cy="2934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1" name="Group 30"/>
            <p:cNvGrpSpPr/>
            <p:nvPr userDrawn="1"/>
          </p:nvGrpSpPr>
          <p:grpSpPr>
            <a:xfrm>
              <a:off x="6825497" y="1378359"/>
              <a:ext cx="1264708" cy="1505127"/>
              <a:chOff x="6825497" y="1378359"/>
              <a:chExt cx="1264708" cy="1505127"/>
            </a:xfrm>
          </p:grpSpPr>
          <p:grpSp>
            <p:nvGrpSpPr>
              <p:cNvPr id="32" name="Group 31"/>
              <p:cNvGrpSpPr/>
              <p:nvPr/>
            </p:nvGrpSpPr>
            <p:grpSpPr>
              <a:xfrm>
                <a:off x="6825497" y="1378359"/>
                <a:ext cx="1251014" cy="1505127"/>
                <a:chOff x="6825497" y="1378359"/>
                <a:chExt cx="1251014" cy="1505127"/>
              </a:xfrm>
            </p:grpSpPr>
            <p:sp>
              <p:nvSpPr>
                <p:cNvPr id="35" name="Rectangle 106"/>
                <p:cNvSpPr>
                  <a:spLocks noChangeArrowheads="1"/>
                </p:cNvSpPr>
                <p:nvPr/>
              </p:nvSpPr>
              <p:spPr bwMode="auto">
                <a:xfrm>
                  <a:off x="7260822" y="1378359"/>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07"/>
                <p:cNvSpPr>
                  <a:spLocks noEditPoints="1"/>
                </p:cNvSpPr>
                <p:nvPr/>
              </p:nvSpPr>
              <p:spPr bwMode="auto">
                <a:xfrm>
                  <a:off x="7350802" y="1470294"/>
                  <a:ext cx="205389"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108"/>
                <p:cNvSpPr>
                  <a:spLocks noChangeArrowheads="1"/>
                </p:cNvSpPr>
                <p:nvPr/>
              </p:nvSpPr>
              <p:spPr bwMode="auto">
                <a:xfrm>
                  <a:off x="7691162" y="1378359"/>
                  <a:ext cx="385349"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9"/>
                <p:cNvSpPr>
                  <a:spLocks/>
                </p:cNvSpPr>
                <p:nvPr/>
              </p:nvSpPr>
              <p:spPr bwMode="auto">
                <a:xfrm>
                  <a:off x="7783098" y="1491812"/>
                  <a:ext cx="158443" cy="271897"/>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Rectangle 110"/>
                <p:cNvSpPr>
                  <a:spLocks noChangeArrowheads="1"/>
                </p:cNvSpPr>
                <p:nvPr/>
              </p:nvSpPr>
              <p:spPr bwMode="auto">
                <a:xfrm>
                  <a:off x="6825497" y="2384683"/>
                  <a:ext cx="406866"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11"/>
                <p:cNvSpPr>
                  <a:spLocks/>
                </p:cNvSpPr>
                <p:nvPr/>
              </p:nvSpPr>
              <p:spPr bwMode="auto">
                <a:xfrm>
                  <a:off x="6938949" y="2474663"/>
                  <a:ext cx="134969" cy="295370"/>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Rectangle 112"/>
                <p:cNvSpPr>
                  <a:spLocks noChangeArrowheads="1"/>
                </p:cNvSpPr>
                <p:nvPr/>
              </p:nvSpPr>
              <p:spPr bwMode="auto">
                <a:xfrm>
                  <a:off x="7255835" y="1885881"/>
                  <a:ext cx="408822"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13"/>
                <p:cNvSpPr>
                  <a:spLocks/>
                </p:cNvSpPr>
                <p:nvPr/>
              </p:nvSpPr>
              <p:spPr bwMode="auto">
                <a:xfrm>
                  <a:off x="7369288" y="1975861"/>
                  <a:ext cx="136926" cy="295370"/>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3" name="Rectangle 116"/>
              <p:cNvSpPr>
                <a:spLocks noChangeArrowheads="1"/>
              </p:cNvSpPr>
              <p:nvPr/>
            </p:nvSpPr>
            <p:spPr bwMode="auto">
              <a:xfrm>
                <a:off x="7681383" y="2384682"/>
                <a:ext cx="408822"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17"/>
              <p:cNvSpPr>
                <a:spLocks noEditPoints="1"/>
              </p:cNvSpPr>
              <p:nvPr/>
            </p:nvSpPr>
            <p:spPr bwMode="auto">
              <a:xfrm>
                <a:off x="7773319" y="2474662"/>
                <a:ext cx="203433" cy="295370"/>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3" name="Rectangle 118"/>
            <p:cNvSpPr>
              <a:spLocks noChangeArrowheads="1"/>
            </p:cNvSpPr>
            <p:nvPr userDrawn="1"/>
          </p:nvSpPr>
          <p:spPr bwMode="auto">
            <a:xfrm>
              <a:off x="7491443" y="4468157"/>
              <a:ext cx="406866"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19"/>
            <p:cNvSpPr>
              <a:spLocks noEditPoints="1"/>
            </p:cNvSpPr>
            <p:nvPr userDrawn="1"/>
          </p:nvSpPr>
          <p:spPr bwMode="auto">
            <a:xfrm>
              <a:off x="7581423" y="4581610"/>
              <a:ext cx="205389" cy="2934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Rectangle 120"/>
            <p:cNvSpPr>
              <a:spLocks noChangeArrowheads="1"/>
            </p:cNvSpPr>
            <p:nvPr userDrawn="1"/>
          </p:nvSpPr>
          <p:spPr bwMode="auto">
            <a:xfrm>
              <a:off x="7898309" y="4468157"/>
              <a:ext cx="387306" cy="498804"/>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21"/>
            <p:cNvSpPr>
              <a:spLocks/>
            </p:cNvSpPr>
            <p:nvPr userDrawn="1"/>
          </p:nvSpPr>
          <p:spPr bwMode="auto">
            <a:xfrm>
              <a:off x="7990245" y="4581610"/>
              <a:ext cx="158443" cy="271897"/>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7" name="Group 46"/>
            <p:cNvGrpSpPr/>
            <p:nvPr userDrawn="1"/>
          </p:nvGrpSpPr>
          <p:grpSpPr>
            <a:xfrm>
              <a:off x="5112327" y="1406878"/>
              <a:ext cx="6646956" cy="5315859"/>
              <a:chOff x="6527800" y="2483620"/>
              <a:chExt cx="5473700" cy="4377555"/>
            </a:xfrm>
          </p:grpSpPr>
          <p:grpSp>
            <p:nvGrpSpPr>
              <p:cNvPr id="48" name="Group 47"/>
              <p:cNvGrpSpPr/>
              <p:nvPr/>
            </p:nvGrpSpPr>
            <p:grpSpPr>
              <a:xfrm>
                <a:off x="10091976" y="4361890"/>
                <a:ext cx="1909524" cy="2419674"/>
                <a:chOff x="10091976" y="4967384"/>
                <a:chExt cx="1431688" cy="1814179"/>
              </a:xfrm>
            </p:grpSpPr>
            <p:sp>
              <p:nvSpPr>
                <p:cNvPr id="89"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0"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1"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2"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3"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4"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5"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6"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7"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8"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9"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0"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1"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2"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3"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4"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5"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6"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7"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8"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9"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0"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1"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2"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49" name="Group 48"/>
              <p:cNvGrpSpPr/>
              <p:nvPr/>
            </p:nvGrpSpPr>
            <p:grpSpPr>
              <a:xfrm flipH="1">
                <a:off x="8613773" y="2483620"/>
                <a:ext cx="1958976" cy="4377555"/>
                <a:chOff x="8956675" y="449263"/>
                <a:chExt cx="2063751" cy="4611687"/>
              </a:xfrm>
            </p:grpSpPr>
            <p:sp>
              <p:nvSpPr>
                <p:cNvPr id="62"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6"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7"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8"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9"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0"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1"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2"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3"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4"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5"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6"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7"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8"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50" name="Group 49"/>
              <p:cNvGrpSpPr/>
              <p:nvPr/>
            </p:nvGrpSpPr>
            <p:grpSpPr>
              <a:xfrm>
                <a:off x="6527800" y="3994753"/>
                <a:ext cx="3240121" cy="2863247"/>
                <a:chOff x="7045326" y="4452083"/>
                <a:chExt cx="2722595" cy="2405917"/>
              </a:xfrm>
            </p:grpSpPr>
            <p:sp>
              <p:nvSpPr>
                <p:cNvPr id="51"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grpSp>
      <p:sp>
        <p:nvSpPr>
          <p:cNvPr id="114" name="TextBox 113"/>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18"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115" name="Picture 114"/>
          <p:cNvPicPr>
            <a:picLocks noChangeAspect="1"/>
          </p:cNvPicPr>
          <p:nvPr userDrawn="1"/>
        </p:nvPicPr>
        <p:blipFill>
          <a:blip r:embed="rId2"/>
          <a:stretch>
            <a:fillRect/>
          </a:stretch>
        </p:blipFill>
        <p:spPr>
          <a:xfrm>
            <a:off x="436564" y="6148991"/>
            <a:ext cx="1161288" cy="367578"/>
          </a:xfrm>
          <a:prstGeom prst="rect">
            <a:avLst/>
          </a:prstGeom>
        </p:spPr>
      </p:pic>
    </p:spTree>
    <p:extLst>
      <p:ext uri="{BB962C8B-B14F-4D97-AF65-F5344CB8AC3E}">
        <p14:creationId xmlns:p14="http://schemas.microsoft.com/office/powerpoint/2010/main" val="282150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4179946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1"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7" name="Picture 6"/>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189335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Light Orang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5389">
                      <a:srgbClr val="262626"/>
                    </a:gs>
                    <a:gs pos="48000">
                      <a:srgbClr val="262626"/>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rgbClr val="262626"/>
                    </a:gs>
                    <a:gs pos="26000">
                      <a:srgbClr val="262626"/>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7" name="Picture 6"/>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7446946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27070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461544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187840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Demo slide Blu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813872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ellow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0" name="TextBox 9"/>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2"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11" name="Picture 10"/>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048579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232335" cy="1828786"/>
          </a:xfrm>
          <a:noFill/>
        </p:spPr>
        <p:txBody>
          <a:bodyPr lIns="146304" tIns="91440" rIns="146304" bIns="91440" anchor="t" anchorCtr="0"/>
          <a:lstStyle>
            <a:lvl1pPr>
              <a:defRPr sz="5400" spc="-100" baseline="0">
                <a:gradFill>
                  <a:gsLst>
                    <a:gs pos="7186">
                      <a:schemeClr val="bg1"/>
                    </a:gs>
                    <a:gs pos="2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251386" cy="1828007"/>
          </a:xfrm>
          <a:noFill/>
        </p:spPr>
        <p:txBody>
          <a:bodyPr lIns="146304" tIns="109728" rIns="146304" bIns="109728">
            <a:noAutofit/>
          </a:bodyPr>
          <a:lstStyle>
            <a:lvl1pPr marL="0" indent="0">
              <a:spcBef>
                <a:spcPts val="0"/>
              </a:spcBef>
              <a:buNone/>
              <a:defRPr sz="3200" spc="0" baseline="0">
                <a:gradFill>
                  <a:gsLst>
                    <a:gs pos="8982">
                      <a:schemeClr val="bg1"/>
                    </a:gs>
                    <a:gs pos="23000">
                      <a:schemeClr val="bg1"/>
                    </a:gs>
                  </a:gsLst>
                  <a:lin ang="5400000" scaled="0"/>
                </a:gradFill>
                <a:latin typeface="+mj-lt"/>
              </a:defRPr>
            </a:lvl1pPr>
          </a:lstStyle>
          <a:p>
            <a:pPr lvl="0"/>
            <a:r>
              <a:rPr lang="en-US" dirty="0"/>
              <a:t>Speaker Name</a:t>
            </a:r>
          </a:p>
        </p:txBody>
      </p:sp>
      <p:grpSp>
        <p:nvGrpSpPr>
          <p:cNvPr id="2" name="Group 1"/>
          <p:cNvGrpSpPr/>
          <p:nvPr userDrawn="1"/>
        </p:nvGrpSpPr>
        <p:grpSpPr>
          <a:xfrm>
            <a:off x="5654676" y="1252538"/>
            <a:ext cx="5227954" cy="5280025"/>
            <a:chOff x="5654676" y="1252538"/>
            <a:chExt cx="5227954" cy="5280025"/>
          </a:xfrm>
        </p:grpSpPr>
        <p:grpSp>
          <p:nvGrpSpPr>
            <p:cNvPr id="6" name="Group 5"/>
            <p:cNvGrpSpPr/>
            <p:nvPr userDrawn="1"/>
          </p:nvGrpSpPr>
          <p:grpSpPr>
            <a:xfrm>
              <a:off x="5654676" y="1252538"/>
              <a:ext cx="5024436" cy="4213226"/>
              <a:chOff x="5654676" y="1252538"/>
              <a:chExt cx="5024436" cy="4213226"/>
            </a:xfrm>
          </p:grpSpPr>
          <p:grpSp>
            <p:nvGrpSpPr>
              <p:cNvPr id="8" name="Group 7"/>
              <p:cNvGrpSpPr/>
              <p:nvPr/>
            </p:nvGrpSpPr>
            <p:grpSpPr>
              <a:xfrm>
                <a:off x="9685338" y="2705101"/>
                <a:ext cx="993774" cy="1214438"/>
                <a:chOff x="9685338" y="2705101"/>
                <a:chExt cx="993774" cy="1214438"/>
              </a:xfrm>
            </p:grpSpPr>
            <p:sp>
              <p:nvSpPr>
                <p:cNvPr id="41" name="Rectangle 98"/>
                <p:cNvSpPr>
                  <a:spLocks noChangeArrowheads="1"/>
                </p:cNvSpPr>
                <p:nvPr/>
              </p:nvSpPr>
              <p:spPr bwMode="auto">
                <a:xfrm>
                  <a:off x="10015538" y="2705101"/>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99"/>
                <p:cNvSpPr>
                  <a:spLocks noEditPoints="1"/>
                </p:cNvSpPr>
                <p:nvPr/>
              </p:nvSpPr>
              <p:spPr bwMode="auto">
                <a:xfrm>
                  <a:off x="10090150" y="2779713"/>
                  <a:ext cx="165100"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Rectangle 100"/>
                <p:cNvSpPr>
                  <a:spLocks noChangeArrowheads="1"/>
                </p:cNvSpPr>
                <p:nvPr/>
              </p:nvSpPr>
              <p:spPr bwMode="auto">
                <a:xfrm>
                  <a:off x="9685338" y="3109913"/>
                  <a:ext cx="330200"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01"/>
                <p:cNvSpPr>
                  <a:spLocks/>
                </p:cNvSpPr>
                <p:nvPr/>
              </p:nvSpPr>
              <p:spPr bwMode="auto">
                <a:xfrm>
                  <a:off x="9777413" y="3184526"/>
                  <a:ext cx="109537" cy="238125"/>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Rectangle 102"/>
                <p:cNvSpPr>
                  <a:spLocks noChangeArrowheads="1"/>
                </p:cNvSpPr>
                <p:nvPr/>
              </p:nvSpPr>
              <p:spPr bwMode="auto">
                <a:xfrm>
                  <a:off x="10347325" y="3109913"/>
                  <a:ext cx="331787" cy="40481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03"/>
                <p:cNvSpPr>
                  <a:spLocks/>
                </p:cNvSpPr>
                <p:nvPr/>
              </p:nvSpPr>
              <p:spPr bwMode="auto">
                <a:xfrm>
                  <a:off x="10439400" y="3184526"/>
                  <a:ext cx="111125" cy="238125"/>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Rectangle 104"/>
                <p:cNvSpPr>
                  <a:spLocks noChangeArrowheads="1"/>
                </p:cNvSpPr>
                <p:nvPr/>
              </p:nvSpPr>
              <p:spPr bwMode="auto">
                <a:xfrm>
                  <a:off x="10347325" y="3514726"/>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05"/>
                <p:cNvSpPr>
                  <a:spLocks noEditPoints="1"/>
                </p:cNvSpPr>
                <p:nvPr/>
              </p:nvSpPr>
              <p:spPr bwMode="auto">
                <a:xfrm>
                  <a:off x="10420350" y="358933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0" name="Group 9"/>
              <p:cNvGrpSpPr/>
              <p:nvPr/>
            </p:nvGrpSpPr>
            <p:grpSpPr>
              <a:xfrm>
                <a:off x="6997700" y="1252538"/>
                <a:ext cx="2908300" cy="1195388"/>
                <a:chOff x="6997700" y="1252538"/>
                <a:chExt cx="2908300" cy="1195388"/>
              </a:xfrm>
            </p:grpSpPr>
            <p:sp>
              <p:nvSpPr>
                <p:cNvPr id="25" name="Rectangle 86"/>
                <p:cNvSpPr>
                  <a:spLocks noChangeArrowheads="1"/>
                </p:cNvSpPr>
                <p:nvPr/>
              </p:nvSpPr>
              <p:spPr bwMode="auto">
                <a:xfrm>
                  <a:off x="8580438" y="1252538"/>
                  <a:ext cx="331787" cy="40481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87"/>
                <p:cNvSpPr>
                  <a:spLocks/>
                </p:cNvSpPr>
                <p:nvPr/>
              </p:nvSpPr>
              <p:spPr bwMode="auto">
                <a:xfrm>
                  <a:off x="8672513" y="1325563"/>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8"/>
                <p:cNvSpPr>
                  <a:spLocks noChangeArrowheads="1"/>
                </p:cNvSpPr>
                <p:nvPr/>
              </p:nvSpPr>
              <p:spPr bwMode="auto">
                <a:xfrm>
                  <a:off x="8912225" y="1252538"/>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9"/>
                <p:cNvSpPr>
                  <a:spLocks noEditPoints="1"/>
                </p:cNvSpPr>
                <p:nvPr/>
              </p:nvSpPr>
              <p:spPr bwMode="auto">
                <a:xfrm>
                  <a:off x="8985250" y="1325563"/>
                  <a:ext cx="166687"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90"/>
                <p:cNvSpPr>
                  <a:spLocks noChangeArrowheads="1"/>
                </p:cNvSpPr>
                <p:nvPr/>
              </p:nvSpPr>
              <p:spPr bwMode="auto">
                <a:xfrm>
                  <a:off x="9242425" y="1657351"/>
                  <a:ext cx="331787" cy="38576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91"/>
                <p:cNvSpPr>
                  <a:spLocks/>
                </p:cNvSpPr>
                <p:nvPr/>
              </p:nvSpPr>
              <p:spPr bwMode="auto">
                <a:xfrm>
                  <a:off x="9334500" y="1730376"/>
                  <a:ext cx="111125" cy="239713"/>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Rectangle 92"/>
                <p:cNvSpPr>
                  <a:spLocks noChangeArrowheads="1"/>
                </p:cNvSpPr>
                <p:nvPr/>
              </p:nvSpPr>
              <p:spPr bwMode="auto">
                <a:xfrm>
                  <a:off x="9574213" y="1657351"/>
                  <a:ext cx="331787" cy="38576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93"/>
                <p:cNvSpPr>
                  <a:spLocks noEditPoints="1"/>
                </p:cNvSpPr>
                <p:nvPr/>
              </p:nvSpPr>
              <p:spPr bwMode="auto">
                <a:xfrm>
                  <a:off x="9648825" y="1730376"/>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94"/>
                <p:cNvSpPr>
                  <a:spLocks noChangeArrowheads="1"/>
                </p:cNvSpPr>
                <p:nvPr/>
              </p:nvSpPr>
              <p:spPr bwMode="auto">
                <a:xfrm>
                  <a:off x="8912225" y="1657351"/>
                  <a:ext cx="330200" cy="38576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95"/>
                <p:cNvSpPr>
                  <a:spLocks/>
                </p:cNvSpPr>
                <p:nvPr/>
              </p:nvSpPr>
              <p:spPr bwMode="auto">
                <a:xfrm>
                  <a:off x="9004300" y="1730376"/>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Rectangle 96"/>
                <p:cNvSpPr>
                  <a:spLocks noChangeArrowheads="1"/>
                </p:cNvSpPr>
                <p:nvPr/>
              </p:nvSpPr>
              <p:spPr bwMode="auto">
                <a:xfrm>
                  <a:off x="9242425" y="2062163"/>
                  <a:ext cx="331787" cy="38576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97"/>
                <p:cNvSpPr>
                  <a:spLocks noEditPoints="1"/>
                </p:cNvSpPr>
                <p:nvPr/>
              </p:nvSpPr>
              <p:spPr bwMode="auto">
                <a:xfrm>
                  <a:off x="9317038" y="2135188"/>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ectangle 106"/>
                <p:cNvSpPr>
                  <a:spLocks noChangeArrowheads="1"/>
                </p:cNvSpPr>
                <p:nvPr/>
              </p:nvSpPr>
              <p:spPr bwMode="auto">
                <a:xfrm>
                  <a:off x="6997700" y="1362076"/>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7"/>
                <p:cNvSpPr>
                  <a:spLocks noEditPoints="1"/>
                </p:cNvSpPr>
                <p:nvPr/>
              </p:nvSpPr>
              <p:spPr bwMode="auto">
                <a:xfrm>
                  <a:off x="7070725" y="143668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108"/>
                <p:cNvSpPr>
                  <a:spLocks noChangeArrowheads="1"/>
                </p:cNvSpPr>
                <p:nvPr/>
              </p:nvSpPr>
              <p:spPr bwMode="auto">
                <a:xfrm>
                  <a:off x="7346950" y="1362076"/>
                  <a:ext cx="312737"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09"/>
                <p:cNvSpPr>
                  <a:spLocks/>
                </p:cNvSpPr>
                <p:nvPr/>
              </p:nvSpPr>
              <p:spPr bwMode="auto">
                <a:xfrm>
                  <a:off x="7421563" y="1454151"/>
                  <a:ext cx="128587" cy="220663"/>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 name="Group 10"/>
              <p:cNvGrpSpPr/>
              <p:nvPr/>
            </p:nvGrpSpPr>
            <p:grpSpPr>
              <a:xfrm>
                <a:off x="5654676" y="2908301"/>
                <a:ext cx="681036" cy="809625"/>
                <a:chOff x="5654676" y="2908301"/>
                <a:chExt cx="681036" cy="809625"/>
              </a:xfrm>
            </p:grpSpPr>
            <p:sp>
              <p:nvSpPr>
                <p:cNvPr id="21" name="Rectangle 110"/>
                <p:cNvSpPr>
                  <a:spLocks noChangeArrowheads="1"/>
                </p:cNvSpPr>
                <p:nvPr/>
              </p:nvSpPr>
              <p:spPr bwMode="auto">
                <a:xfrm>
                  <a:off x="5654676" y="3313113"/>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11"/>
                <p:cNvSpPr>
                  <a:spLocks/>
                </p:cNvSpPr>
                <p:nvPr/>
              </p:nvSpPr>
              <p:spPr bwMode="auto">
                <a:xfrm>
                  <a:off x="5746750" y="3386138"/>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112"/>
                <p:cNvSpPr>
                  <a:spLocks noChangeArrowheads="1"/>
                </p:cNvSpPr>
                <p:nvPr/>
              </p:nvSpPr>
              <p:spPr bwMode="auto">
                <a:xfrm>
                  <a:off x="6003925" y="2908301"/>
                  <a:ext cx="331787" cy="38576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13"/>
                <p:cNvSpPr>
                  <a:spLocks/>
                </p:cNvSpPr>
                <p:nvPr/>
              </p:nvSpPr>
              <p:spPr bwMode="auto">
                <a:xfrm>
                  <a:off x="6096000" y="2981326"/>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2" name="Group 11"/>
              <p:cNvGrpSpPr/>
              <p:nvPr/>
            </p:nvGrpSpPr>
            <p:grpSpPr>
              <a:xfrm>
                <a:off x="6481763" y="4656138"/>
                <a:ext cx="1308100" cy="809626"/>
                <a:chOff x="6481763" y="4656138"/>
                <a:chExt cx="1308100" cy="809626"/>
              </a:xfrm>
            </p:grpSpPr>
            <p:sp>
              <p:nvSpPr>
                <p:cNvPr id="13" name="Rectangle 114"/>
                <p:cNvSpPr>
                  <a:spLocks noChangeArrowheads="1"/>
                </p:cNvSpPr>
                <p:nvPr/>
              </p:nvSpPr>
              <p:spPr bwMode="auto">
                <a:xfrm>
                  <a:off x="6813550" y="4656138"/>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15"/>
                <p:cNvSpPr>
                  <a:spLocks noEditPoints="1"/>
                </p:cNvSpPr>
                <p:nvPr/>
              </p:nvSpPr>
              <p:spPr bwMode="auto">
                <a:xfrm>
                  <a:off x="6886575"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16"/>
                <p:cNvSpPr>
                  <a:spLocks noChangeArrowheads="1"/>
                </p:cNvSpPr>
                <p:nvPr/>
              </p:nvSpPr>
              <p:spPr bwMode="auto">
                <a:xfrm>
                  <a:off x="6481763" y="5060951"/>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17"/>
                <p:cNvSpPr>
                  <a:spLocks noEditPoints="1"/>
                </p:cNvSpPr>
                <p:nvPr/>
              </p:nvSpPr>
              <p:spPr bwMode="auto">
                <a:xfrm>
                  <a:off x="6556375" y="5133976"/>
                  <a:ext cx="165100"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18"/>
                <p:cNvSpPr>
                  <a:spLocks noChangeArrowheads="1"/>
                </p:cNvSpPr>
                <p:nvPr/>
              </p:nvSpPr>
              <p:spPr bwMode="auto">
                <a:xfrm>
                  <a:off x="7145338" y="4656138"/>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19"/>
                <p:cNvSpPr>
                  <a:spLocks noEditPoints="1"/>
                </p:cNvSpPr>
                <p:nvPr/>
              </p:nvSpPr>
              <p:spPr bwMode="auto">
                <a:xfrm>
                  <a:off x="7218363"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20"/>
                <p:cNvSpPr>
                  <a:spLocks noChangeArrowheads="1"/>
                </p:cNvSpPr>
                <p:nvPr/>
              </p:nvSpPr>
              <p:spPr bwMode="auto">
                <a:xfrm>
                  <a:off x="7475538" y="4656138"/>
                  <a:ext cx="314325"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21"/>
                <p:cNvSpPr>
                  <a:spLocks/>
                </p:cNvSpPr>
                <p:nvPr/>
              </p:nvSpPr>
              <p:spPr bwMode="auto">
                <a:xfrm>
                  <a:off x="7550150" y="4748213"/>
                  <a:ext cx="128587" cy="220663"/>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49" name="Group 48"/>
            <p:cNvGrpSpPr/>
            <p:nvPr userDrawn="1"/>
          </p:nvGrpSpPr>
          <p:grpSpPr>
            <a:xfrm>
              <a:off x="5966324" y="2135188"/>
              <a:ext cx="4916306" cy="4397375"/>
              <a:chOff x="5966324" y="2135188"/>
              <a:chExt cx="4916306" cy="4397375"/>
            </a:xfrm>
          </p:grpSpPr>
          <p:grpSp>
            <p:nvGrpSpPr>
              <p:cNvPr id="50" name="Group 49"/>
              <p:cNvGrpSpPr/>
              <p:nvPr/>
            </p:nvGrpSpPr>
            <p:grpSpPr>
              <a:xfrm>
                <a:off x="5966324" y="4167004"/>
                <a:ext cx="4916306" cy="2303514"/>
                <a:chOff x="5966324" y="4167004"/>
                <a:chExt cx="4916306" cy="2303514"/>
              </a:xfrm>
            </p:grpSpPr>
            <p:sp>
              <p:nvSpPr>
                <p:cNvPr id="112" name="Rectangle 21"/>
                <p:cNvSpPr>
                  <a:spLocks noChangeArrowheads="1"/>
                </p:cNvSpPr>
                <p:nvPr/>
              </p:nvSpPr>
              <p:spPr bwMode="auto">
                <a:xfrm>
                  <a:off x="5966324" y="4167004"/>
                  <a:ext cx="4916306" cy="228404"/>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3" name="Freeform 23"/>
                <p:cNvSpPr>
                  <a:spLocks/>
                </p:cNvSpPr>
                <p:nvPr/>
              </p:nvSpPr>
              <p:spPr bwMode="auto">
                <a:xfrm>
                  <a:off x="5966324"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4" name="Freeform 23"/>
                <p:cNvSpPr>
                  <a:spLocks/>
                </p:cNvSpPr>
                <p:nvPr/>
              </p:nvSpPr>
              <p:spPr bwMode="auto">
                <a:xfrm flipH="1">
                  <a:off x="7619727"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51" name="Freeform 24"/>
              <p:cNvSpPr>
                <a:spLocks/>
              </p:cNvSpPr>
              <p:nvPr/>
            </p:nvSpPr>
            <p:spPr bwMode="auto">
              <a:xfrm>
                <a:off x="6500813" y="2135188"/>
                <a:ext cx="2466975" cy="1636713"/>
              </a:xfrm>
              <a:custGeom>
                <a:avLst/>
                <a:gdLst>
                  <a:gd name="T0" fmla="*/ 7 w 134"/>
                  <a:gd name="T1" fmla="*/ 0 h 89"/>
                  <a:gd name="T2" fmla="*/ 126 w 134"/>
                  <a:gd name="T3" fmla="*/ 0 h 89"/>
                  <a:gd name="T4" fmla="*/ 134 w 134"/>
                  <a:gd name="T5" fmla="*/ 5 h 89"/>
                  <a:gd name="T6" fmla="*/ 134 w 134"/>
                  <a:gd name="T7" fmla="*/ 84 h 89"/>
                  <a:gd name="T8" fmla="*/ 126 w 134"/>
                  <a:gd name="T9" fmla="*/ 89 h 89"/>
                  <a:gd name="T10" fmla="*/ 7 w 134"/>
                  <a:gd name="T11" fmla="*/ 89 h 89"/>
                  <a:gd name="T12" fmla="*/ 0 w 134"/>
                  <a:gd name="T13" fmla="*/ 84 h 89"/>
                  <a:gd name="T14" fmla="*/ 0 w 134"/>
                  <a:gd name="T15" fmla="*/ 5 h 89"/>
                  <a:gd name="T16" fmla="*/ 7 w 134"/>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89">
                    <a:moveTo>
                      <a:pt x="7" y="0"/>
                    </a:moveTo>
                    <a:cubicBezTo>
                      <a:pt x="126" y="0"/>
                      <a:pt x="126" y="0"/>
                      <a:pt x="126" y="0"/>
                    </a:cubicBezTo>
                    <a:cubicBezTo>
                      <a:pt x="130" y="0"/>
                      <a:pt x="134" y="2"/>
                      <a:pt x="134" y="5"/>
                    </a:cubicBezTo>
                    <a:cubicBezTo>
                      <a:pt x="134" y="84"/>
                      <a:pt x="134" y="84"/>
                      <a:pt x="134" y="84"/>
                    </a:cubicBezTo>
                    <a:cubicBezTo>
                      <a:pt x="134" y="87"/>
                      <a:pt x="130" y="89"/>
                      <a:pt x="126" y="89"/>
                    </a:cubicBezTo>
                    <a:cubicBezTo>
                      <a:pt x="7" y="89"/>
                      <a:pt x="7" y="89"/>
                      <a:pt x="7" y="89"/>
                    </a:cubicBezTo>
                    <a:cubicBezTo>
                      <a:pt x="3" y="89"/>
                      <a:pt x="0" y="87"/>
                      <a:pt x="0" y="84"/>
                    </a:cubicBezTo>
                    <a:cubicBezTo>
                      <a:pt x="0" y="5"/>
                      <a:pt x="0" y="5"/>
                      <a:pt x="0" y="5"/>
                    </a:cubicBezTo>
                    <a:cubicBezTo>
                      <a:pt x="0" y="2"/>
                      <a:pt x="3" y="0"/>
                      <a:pt x="7"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25"/>
              <p:cNvSpPr>
                <a:spLocks noChangeArrowheads="1"/>
              </p:cNvSpPr>
              <p:nvPr/>
            </p:nvSpPr>
            <p:spPr bwMode="auto">
              <a:xfrm>
                <a:off x="6573838" y="2300288"/>
                <a:ext cx="2301875" cy="13065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26"/>
              <p:cNvSpPr>
                <a:spLocks noChangeArrowheads="1"/>
              </p:cNvSpPr>
              <p:nvPr/>
            </p:nvSpPr>
            <p:spPr bwMode="auto">
              <a:xfrm>
                <a:off x="6611938" y="2355851"/>
                <a:ext cx="2263775" cy="1250950"/>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27"/>
              <p:cNvSpPr>
                <a:spLocks noChangeArrowheads="1"/>
              </p:cNvSpPr>
              <p:nvPr/>
            </p:nvSpPr>
            <p:spPr bwMode="auto">
              <a:xfrm>
                <a:off x="7421563" y="3771901"/>
                <a:ext cx="606425" cy="276225"/>
              </a:xfrm>
              <a:prstGeom prst="rect">
                <a:avLst/>
              </a:prstGeom>
              <a:solidFill>
                <a:srgbClr val="5B6E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8"/>
              <p:cNvSpPr>
                <a:spLocks/>
              </p:cNvSpPr>
              <p:nvPr/>
            </p:nvSpPr>
            <p:spPr bwMode="auto">
              <a:xfrm>
                <a:off x="7254875" y="4030663"/>
                <a:ext cx="939800" cy="146050"/>
              </a:xfrm>
              <a:custGeom>
                <a:avLst/>
                <a:gdLst>
                  <a:gd name="T0" fmla="*/ 3 w 51"/>
                  <a:gd name="T1" fmla="*/ 0 h 8"/>
                  <a:gd name="T2" fmla="*/ 48 w 51"/>
                  <a:gd name="T3" fmla="*/ 0 h 8"/>
                  <a:gd name="T4" fmla="*/ 51 w 51"/>
                  <a:gd name="T5" fmla="*/ 3 h 8"/>
                  <a:gd name="T6" fmla="*/ 51 w 51"/>
                  <a:gd name="T7" fmla="*/ 8 h 8"/>
                  <a:gd name="T8" fmla="*/ 0 w 51"/>
                  <a:gd name="T9" fmla="*/ 8 h 8"/>
                  <a:gd name="T10" fmla="*/ 0 w 51"/>
                  <a:gd name="T11" fmla="*/ 3 h 8"/>
                  <a:gd name="T12" fmla="*/ 3 w 5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1" h="8">
                    <a:moveTo>
                      <a:pt x="3" y="0"/>
                    </a:moveTo>
                    <a:cubicBezTo>
                      <a:pt x="48" y="0"/>
                      <a:pt x="48" y="0"/>
                      <a:pt x="48" y="0"/>
                    </a:cubicBezTo>
                    <a:cubicBezTo>
                      <a:pt x="50" y="0"/>
                      <a:pt x="51" y="2"/>
                      <a:pt x="51" y="3"/>
                    </a:cubicBezTo>
                    <a:cubicBezTo>
                      <a:pt x="51" y="8"/>
                      <a:pt x="51" y="8"/>
                      <a:pt x="51" y="8"/>
                    </a:cubicBezTo>
                    <a:cubicBezTo>
                      <a:pt x="0" y="8"/>
                      <a:pt x="0" y="8"/>
                      <a:pt x="0" y="8"/>
                    </a:cubicBezTo>
                    <a:cubicBezTo>
                      <a:pt x="0" y="3"/>
                      <a:pt x="0" y="3"/>
                      <a:pt x="0" y="3"/>
                    </a:cubicBezTo>
                    <a:cubicBezTo>
                      <a:pt x="0" y="2"/>
                      <a:pt x="2" y="0"/>
                      <a:pt x="3"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29"/>
              <p:cNvSpPr>
                <a:spLocks noChangeArrowheads="1"/>
              </p:cNvSpPr>
              <p:nvPr/>
            </p:nvSpPr>
            <p:spPr bwMode="auto">
              <a:xfrm>
                <a:off x="7421563" y="3771901"/>
                <a:ext cx="606425" cy="746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30"/>
              <p:cNvSpPr>
                <a:spLocks noChangeArrowheads="1"/>
              </p:cNvSpPr>
              <p:nvPr/>
            </p:nvSpPr>
            <p:spPr bwMode="auto">
              <a:xfrm>
                <a:off x="6665913" y="2411413"/>
                <a:ext cx="92075"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31"/>
              <p:cNvSpPr>
                <a:spLocks noChangeArrowheads="1"/>
              </p:cNvSpPr>
              <p:nvPr/>
            </p:nvSpPr>
            <p:spPr bwMode="auto">
              <a:xfrm>
                <a:off x="6813550" y="2411413"/>
                <a:ext cx="1233487" cy="55563"/>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32"/>
              <p:cNvSpPr>
                <a:spLocks noChangeArrowheads="1"/>
              </p:cNvSpPr>
              <p:nvPr/>
            </p:nvSpPr>
            <p:spPr bwMode="auto">
              <a:xfrm>
                <a:off x="6665913" y="2520951"/>
                <a:ext cx="92075" cy="38100"/>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33"/>
              <p:cNvSpPr>
                <a:spLocks noChangeArrowheads="1"/>
              </p:cNvSpPr>
              <p:nvPr/>
            </p:nvSpPr>
            <p:spPr bwMode="auto">
              <a:xfrm>
                <a:off x="6813550" y="2520951"/>
                <a:ext cx="1012825" cy="38100"/>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34"/>
              <p:cNvSpPr>
                <a:spLocks noChangeArrowheads="1"/>
              </p:cNvSpPr>
              <p:nvPr/>
            </p:nvSpPr>
            <p:spPr bwMode="auto">
              <a:xfrm>
                <a:off x="6813550" y="2632076"/>
                <a:ext cx="276225"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35"/>
              <p:cNvSpPr>
                <a:spLocks noChangeArrowheads="1"/>
              </p:cNvSpPr>
              <p:nvPr/>
            </p:nvSpPr>
            <p:spPr bwMode="auto">
              <a:xfrm>
                <a:off x="6942138" y="2760663"/>
                <a:ext cx="1417637"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36"/>
              <p:cNvSpPr>
                <a:spLocks noChangeArrowheads="1"/>
              </p:cNvSpPr>
              <p:nvPr/>
            </p:nvSpPr>
            <p:spPr bwMode="auto">
              <a:xfrm>
                <a:off x="6813550" y="2889251"/>
                <a:ext cx="736600"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37"/>
              <p:cNvSpPr>
                <a:spLocks noChangeArrowheads="1"/>
              </p:cNvSpPr>
              <p:nvPr/>
            </p:nvSpPr>
            <p:spPr bwMode="auto">
              <a:xfrm>
                <a:off x="6942138" y="3017838"/>
                <a:ext cx="125253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38"/>
              <p:cNvSpPr>
                <a:spLocks noChangeArrowheads="1"/>
              </p:cNvSpPr>
              <p:nvPr/>
            </p:nvSpPr>
            <p:spPr bwMode="auto">
              <a:xfrm>
                <a:off x="6813550" y="3146426"/>
                <a:ext cx="1068387"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9"/>
              <p:cNvSpPr>
                <a:spLocks noChangeArrowheads="1"/>
              </p:cNvSpPr>
              <p:nvPr/>
            </p:nvSpPr>
            <p:spPr bwMode="auto">
              <a:xfrm>
                <a:off x="6942138" y="3276601"/>
                <a:ext cx="10683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40"/>
              <p:cNvSpPr>
                <a:spLocks noChangeArrowheads="1"/>
              </p:cNvSpPr>
              <p:nvPr/>
            </p:nvSpPr>
            <p:spPr bwMode="auto">
              <a:xfrm>
                <a:off x="6813550" y="3405188"/>
                <a:ext cx="8651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41"/>
              <p:cNvSpPr>
                <a:spLocks noChangeArrowheads="1"/>
              </p:cNvSpPr>
              <p:nvPr/>
            </p:nvSpPr>
            <p:spPr bwMode="auto">
              <a:xfrm>
                <a:off x="6942138" y="3514726"/>
                <a:ext cx="1528762"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43"/>
              <p:cNvSpPr>
                <a:spLocks/>
              </p:cNvSpPr>
              <p:nvPr/>
            </p:nvSpPr>
            <p:spPr bwMode="auto">
              <a:xfrm>
                <a:off x="7550150" y="3883026"/>
                <a:ext cx="993775" cy="293688"/>
              </a:xfrm>
              <a:custGeom>
                <a:avLst/>
                <a:gdLst>
                  <a:gd name="T0" fmla="*/ 6 w 54"/>
                  <a:gd name="T1" fmla="*/ 16 h 16"/>
                  <a:gd name="T2" fmla="*/ 7 w 54"/>
                  <a:gd name="T3" fmla="*/ 16 h 16"/>
                  <a:gd name="T4" fmla="*/ 53 w 54"/>
                  <a:gd name="T5" fmla="*/ 16 h 16"/>
                  <a:gd name="T6" fmla="*/ 51 w 54"/>
                  <a:gd name="T7" fmla="*/ 3 h 16"/>
                  <a:gd name="T8" fmla="*/ 51 w 54"/>
                  <a:gd name="T9" fmla="*/ 3 h 16"/>
                  <a:gd name="T10" fmla="*/ 21 w 54"/>
                  <a:gd name="T11" fmla="*/ 1 h 16"/>
                  <a:gd name="T12" fmla="*/ 6 w 5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4" h="16">
                    <a:moveTo>
                      <a:pt x="6" y="16"/>
                    </a:moveTo>
                    <a:cubicBezTo>
                      <a:pt x="7" y="16"/>
                      <a:pt x="7" y="16"/>
                      <a:pt x="7" y="16"/>
                    </a:cubicBezTo>
                    <a:cubicBezTo>
                      <a:pt x="53" y="16"/>
                      <a:pt x="53" y="16"/>
                      <a:pt x="53" y="16"/>
                    </a:cubicBezTo>
                    <a:cubicBezTo>
                      <a:pt x="54" y="13"/>
                      <a:pt x="53" y="7"/>
                      <a:pt x="51" y="3"/>
                    </a:cubicBezTo>
                    <a:cubicBezTo>
                      <a:pt x="51" y="3"/>
                      <a:pt x="51" y="3"/>
                      <a:pt x="51" y="3"/>
                    </a:cubicBezTo>
                    <a:cubicBezTo>
                      <a:pt x="49" y="1"/>
                      <a:pt x="33" y="1"/>
                      <a:pt x="21" y="1"/>
                    </a:cubicBezTo>
                    <a:cubicBezTo>
                      <a:pt x="7" y="0"/>
                      <a:pt x="0" y="8"/>
                      <a:pt x="6"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44"/>
              <p:cNvSpPr>
                <a:spLocks/>
              </p:cNvSpPr>
              <p:nvPr/>
            </p:nvSpPr>
            <p:spPr bwMode="auto">
              <a:xfrm>
                <a:off x="8783638" y="3883026"/>
                <a:ext cx="1011237" cy="293688"/>
              </a:xfrm>
              <a:custGeom>
                <a:avLst/>
                <a:gdLst>
                  <a:gd name="T0" fmla="*/ 48 w 55"/>
                  <a:gd name="T1" fmla="*/ 16 h 16"/>
                  <a:gd name="T2" fmla="*/ 47 w 55"/>
                  <a:gd name="T3" fmla="*/ 16 h 16"/>
                  <a:gd name="T4" fmla="*/ 2 w 55"/>
                  <a:gd name="T5" fmla="*/ 16 h 16"/>
                  <a:gd name="T6" fmla="*/ 4 w 55"/>
                  <a:gd name="T7" fmla="*/ 3 h 16"/>
                  <a:gd name="T8" fmla="*/ 4 w 55"/>
                  <a:gd name="T9" fmla="*/ 3 h 16"/>
                  <a:gd name="T10" fmla="*/ 34 w 55"/>
                  <a:gd name="T11" fmla="*/ 1 h 16"/>
                  <a:gd name="T12" fmla="*/ 48 w 55"/>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5" h="16">
                    <a:moveTo>
                      <a:pt x="48" y="16"/>
                    </a:moveTo>
                    <a:cubicBezTo>
                      <a:pt x="48" y="16"/>
                      <a:pt x="48" y="16"/>
                      <a:pt x="47" y="16"/>
                    </a:cubicBezTo>
                    <a:cubicBezTo>
                      <a:pt x="2" y="16"/>
                      <a:pt x="2" y="16"/>
                      <a:pt x="2" y="16"/>
                    </a:cubicBezTo>
                    <a:cubicBezTo>
                      <a:pt x="0" y="13"/>
                      <a:pt x="1" y="7"/>
                      <a:pt x="4" y="3"/>
                    </a:cubicBezTo>
                    <a:cubicBezTo>
                      <a:pt x="4" y="3"/>
                      <a:pt x="4" y="3"/>
                      <a:pt x="4" y="3"/>
                    </a:cubicBezTo>
                    <a:cubicBezTo>
                      <a:pt x="6" y="1"/>
                      <a:pt x="22" y="1"/>
                      <a:pt x="34" y="1"/>
                    </a:cubicBezTo>
                    <a:cubicBezTo>
                      <a:pt x="48" y="0"/>
                      <a:pt x="55" y="8"/>
                      <a:pt x="48"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45"/>
              <p:cNvSpPr>
                <a:spLocks/>
              </p:cNvSpPr>
              <p:nvPr/>
            </p:nvSpPr>
            <p:spPr bwMode="auto">
              <a:xfrm>
                <a:off x="8783638"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4" y="81"/>
                      <a:pt x="0" y="77"/>
                      <a:pt x="0" y="72"/>
                    </a:cubicBezTo>
                    <a:cubicBezTo>
                      <a:pt x="0" y="9"/>
                      <a:pt x="0" y="9"/>
                      <a:pt x="0" y="9"/>
                    </a:cubicBezTo>
                    <a:cubicBezTo>
                      <a:pt x="0" y="4"/>
                      <a:pt x="4"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6"/>
              <p:cNvSpPr>
                <a:spLocks/>
              </p:cNvSpPr>
              <p:nvPr/>
            </p:nvSpPr>
            <p:spPr bwMode="auto">
              <a:xfrm>
                <a:off x="8912225" y="3441701"/>
                <a:ext cx="865187" cy="735013"/>
              </a:xfrm>
              <a:custGeom>
                <a:avLst/>
                <a:gdLst>
                  <a:gd name="T0" fmla="*/ 36 w 47"/>
                  <a:gd name="T1" fmla="*/ 40 h 40"/>
                  <a:gd name="T2" fmla="*/ 20 w 47"/>
                  <a:gd name="T3" fmla="*/ 28 h 40"/>
                  <a:gd name="T4" fmla="*/ 4 w 47"/>
                  <a:gd name="T5" fmla="*/ 12 h 40"/>
                  <a:gd name="T6" fmla="*/ 13 w 47"/>
                  <a:gd name="T7" fmla="*/ 0 h 40"/>
                  <a:gd name="T8" fmla="*/ 13 w 47"/>
                  <a:gd name="T9" fmla="*/ 0 h 40"/>
                  <a:gd name="T10" fmla="*/ 36 w 47"/>
                  <a:gd name="T11" fmla="*/ 20 h 40"/>
                  <a:gd name="T12" fmla="*/ 36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36" y="40"/>
                    </a:moveTo>
                    <a:cubicBezTo>
                      <a:pt x="28" y="40"/>
                      <a:pt x="24" y="32"/>
                      <a:pt x="20" y="28"/>
                    </a:cubicBezTo>
                    <a:cubicBezTo>
                      <a:pt x="4" y="12"/>
                      <a:pt x="4" y="12"/>
                      <a:pt x="4" y="12"/>
                    </a:cubicBezTo>
                    <a:cubicBezTo>
                      <a:pt x="0" y="8"/>
                      <a:pt x="8" y="1"/>
                      <a:pt x="13" y="0"/>
                    </a:cubicBezTo>
                    <a:cubicBezTo>
                      <a:pt x="13" y="0"/>
                      <a:pt x="13" y="0"/>
                      <a:pt x="13" y="0"/>
                    </a:cubicBezTo>
                    <a:cubicBezTo>
                      <a:pt x="17" y="0"/>
                      <a:pt x="28" y="11"/>
                      <a:pt x="36" y="20"/>
                    </a:cubicBezTo>
                    <a:cubicBezTo>
                      <a:pt x="47" y="30"/>
                      <a:pt x="45" y="40"/>
                      <a:pt x="36" y="40"/>
                    </a:cubicBezTo>
                    <a:close/>
                  </a:path>
                </a:pathLst>
              </a:custGeom>
              <a:solidFill>
                <a:srgbClr val="5758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47"/>
              <p:cNvSpPr>
                <a:spLocks/>
              </p:cNvSpPr>
              <p:nvPr/>
            </p:nvSpPr>
            <p:spPr bwMode="auto">
              <a:xfrm>
                <a:off x="8194675" y="4692651"/>
                <a:ext cx="957262" cy="441325"/>
              </a:xfrm>
              <a:custGeom>
                <a:avLst/>
                <a:gdLst>
                  <a:gd name="T0" fmla="*/ 11 w 52"/>
                  <a:gd name="T1" fmla="*/ 0 h 24"/>
                  <a:gd name="T2" fmla="*/ 26 w 52"/>
                  <a:gd name="T3" fmla="*/ 0 h 24"/>
                  <a:gd name="T4" fmla="*/ 41 w 52"/>
                  <a:gd name="T5" fmla="*/ 0 h 24"/>
                  <a:gd name="T6" fmla="*/ 50 w 52"/>
                  <a:gd name="T7" fmla="*/ 5 h 24"/>
                  <a:gd name="T8" fmla="*/ 50 w 52"/>
                  <a:gd name="T9" fmla="*/ 11 h 24"/>
                  <a:gd name="T10" fmla="*/ 51 w 52"/>
                  <a:gd name="T11" fmla="*/ 18 h 24"/>
                  <a:gd name="T12" fmla="*/ 42 w 52"/>
                  <a:gd name="T13" fmla="*/ 24 h 24"/>
                  <a:gd name="T14" fmla="*/ 26 w 52"/>
                  <a:gd name="T15" fmla="*/ 24 h 24"/>
                  <a:gd name="T16" fmla="*/ 9 w 52"/>
                  <a:gd name="T17" fmla="*/ 24 h 24"/>
                  <a:gd name="T18" fmla="*/ 0 w 52"/>
                  <a:gd name="T19" fmla="*/ 18 h 24"/>
                  <a:gd name="T20" fmla="*/ 1 w 52"/>
                  <a:gd name="T21" fmla="*/ 11 h 24"/>
                  <a:gd name="T22" fmla="*/ 2 w 52"/>
                  <a:gd name="T23" fmla="*/ 5 h 24"/>
                  <a:gd name="T24" fmla="*/ 11 w 52"/>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24">
                    <a:moveTo>
                      <a:pt x="11" y="0"/>
                    </a:moveTo>
                    <a:cubicBezTo>
                      <a:pt x="16" y="0"/>
                      <a:pt x="21" y="0"/>
                      <a:pt x="26" y="0"/>
                    </a:cubicBezTo>
                    <a:cubicBezTo>
                      <a:pt x="31" y="0"/>
                      <a:pt x="36" y="0"/>
                      <a:pt x="41" y="0"/>
                    </a:cubicBezTo>
                    <a:cubicBezTo>
                      <a:pt x="45" y="0"/>
                      <a:pt x="49" y="2"/>
                      <a:pt x="50" y="5"/>
                    </a:cubicBezTo>
                    <a:cubicBezTo>
                      <a:pt x="50" y="7"/>
                      <a:pt x="50" y="9"/>
                      <a:pt x="50" y="11"/>
                    </a:cubicBezTo>
                    <a:cubicBezTo>
                      <a:pt x="51" y="13"/>
                      <a:pt x="51" y="16"/>
                      <a:pt x="51" y="18"/>
                    </a:cubicBezTo>
                    <a:cubicBezTo>
                      <a:pt x="52" y="21"/>
                      <a:pt x="48" y="24"/>
                      <a:pt x="42" y="24"/>
                    </a:cubicBezTo>
                    <a:cubicBezTo>
                      <a:pt x="37" y="24"/>
                      <a:pt x="31" y="24"/>
                      <a:pt x="26" y="24"/>
                    </a:cubicBezTo>
                    <a:cubicBezTo>
                      <a:pt x="20" y="24"/>
                      <a:pt x="14" y="24"/>
                      <a:pt x="9" y="24"/>
                    </a:cubicBezTo>
                    <a:cubicBezTo>
                      <a:pt x="3" y="24"/>
                      <a:pt x="0" y="21"/>
                      <a:pt x="0" y="18"/>
                    </a:cubicBezTo>
                    <a:cubicBezTo>
                      <a:pt x="1" y="16"/>
                      <a:pt x="1" y="13"/>
                      <a:pt x="1" y="11"/>
                    </a:cubicBezTo>
                    <a:cubicBezTo>
                      <a:pt x="2" y="9"/>
                      <a:pt x="2" y="7"/>
                      <a:pt x="2" y="5"/>
                    </a:cubicBezTo>
                    <a:cubicBezTo>
                      <a:pt x="3" y="2"/>
                      <a:pt x="7" y="0"/>
                      <a:pt x="11"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48"/>
              <p:cNvSpPr>
                <a:spLocks noChangeArrowheads="1"/>
              </p:cNvSpPr>
              <p:nvPr/>
            </p:nvSpPr>
            <p:spPr bwMode="auto">
              <a:xfrm>
                <a:off x="8451850" y="3201988"/>
                <a:ext cx="441325" cy="239713"/>
              </a:xfrm>
              <a:prstGeom prst="rect">
                <a:avLst/>
              </a:pr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Rectangle 49"/>
              <p:cNvSpPr>
                <a:spLocks noChangeArrowheads="1"/>
              </p:cNvSpPr>
              <p:nvPr/>
            </p:nvSpPr>
            <p:spPr bwMode="auto">
              <a:xfrm>
                <a:off x="8451850" y="3201988"/>
                <a:ext cx="220662" cy="239713"/>
              </a:xfrm>
              <a:prstGeom prst="rect">
                <a:avLst/>
              </a:pr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50"/>
              <p:cNvSpPr>
                <a:spLocks/>
              </p:cNvSpPr>
              <p:nvPr/>
            </p:nvSpPr>
            <p:spPr bwMode="auto">
              <a:xfrm>
                <a:off x="8286750" y="2908301"/>
                <a:ext cx="92075" cy="146050"/>
              </a:xfrm>
              <a:custGeom>
                <a:avLst/>
                <a:gdLst>
                  <a:gd name="T0" fmla="*/ 1 w 5"/>
                  <a:gd name="T1" fmla="*/ 0 h 8"/>
                  <a:gd name="T2" fmla="*/ 2 w 5"/>
                  <a:gd name="T3" fmla="*/ 0 h 8"/>
                  <a:gd name="T4" fmla="*/ 4 w 5"/>
                  <a:gd name="T5" fmla="*/ 1 h 8"/>
                  <a:gd name="T6" fmla="*/ 5 w 5"/>
                  <a:gd name="T7" fmla="*/ 6 h 8"/>
                  <a:gd name="T8" fmla="*/ 4 w 5"/>
                  <a:gd name="T9" fmla="*/ 7 h 8"/>
                  <a:gd name="T10" fmla="*/ 3 w 5"/>
                  <a:gd name="T11" fmla="*/ 7 h 8"/>
                  <a:gd name="T12" fmla="*/ 1 w 5"/>
                  <a:gd name="T13" fmla="*/ 6 h 8"/>
                  <a:gd name="T14" fmla="*/ 0 w 5"/>
                  <a:gd name="T15" fmla="*/ 2 h 8"/>
                  <a:gd name="T16" fmla="*/ 1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1" y="0"/>
                    </a:moveTo>
                    <a:cubicBezTo>
                      <a:pt x="2" y="0"/>
                      <a:pt x="2" y="0"/>
                      <a:pt x="2" y="0"/>
                    </a:cubicBezTo>
                    <a:cubicBezTo>
                      <a:pt x="3" y="0"/>
                      <a:pt x="3" y="1"/>
                      <a:pt x="4" y="1"/>
                    </a:cubicBezTo>
                    <a:cubicBezTo>
                      <a:pt x="5" y="6"/>
                      <a:pt x="5" y="6"/>
                      <a:pt x="5" y="6"/>
                    </a:cubicBezTo>
                    <a:cubicBezTo>
                      <a:pt x="5" y="7"/>
                      <a:pt x="4" y="7"/>
                      <a:pt x="4" y="7"/>
                    </a:cubicBezTo>
                    <a:cubicBezTo>
                      <a:pt x="3" y="7"/>
                      <a:pt x="3" y="7"/>
                      <a:pt x="3" y="7"/>
                    </a:cubicBezTo>
                    <a:cubicBezTo>
                      <a:pt x="2" y="8"/>
                      <a:pt x="1" y="7"/>
                      <a:pt x="1" y="6"/>
                    </a:cubicBezTo>
                    <a:cubicBezTo>
                      <a:pt x="0" y="2"/>
                      <a:pt x="0" y="2"/>
                      <a:pt x="0" y="2"/>
                    </a:cubicBezTo>
                    <a:cubicBezTo>
                      <a:pt x="0" y="1"/>
                      <a:pt x="1" y="0"/>
                      <a:pt x="1"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51"/>
              <p:cNvSpPr>
                <a:spLocks/>
              </p:cNvSpPr>
              <p:nvPr/>
            </p:nvSpPr>
            <p:spPr bwMode="auto">
              <a:xfrm>
                <a:off x="8967788" y="2908301"/>
                <a:ext cx="92075" cy="146050"/>
              </a:xfrm>
              <a:custGeom>
                <a:avLst/>
                <a:gdLst>
                  <a:gd name="T0" fmla="*/ 4 w 5"/>
                  <a:gd name="T1" fmla="*/ 0 h 8"/>
                  <a:gd name="T2" fmla="*/ 3 w 5"/>
                  <a:gd name="T3" fmla="*/ 0 h 8"/>
                  <a:gd name="T4" fmla="*/ 1 w 5"/>
                  <a:gd name="T5" fmla="*/ 1 h 8"/>
                  <a:gd name="T6" fmla="*/ 0 w 5"/>
                  <a:gd name="T7" fmla="*/ 6 h 8"/>
                  <a:gd name="T8" fmla="*/ 1 w 5"/>
                  <a:gd name="T9" fmla="*/ 7 h 8"/>
                  <a:gd name="T10" fmla="*/ 2 w 5"/>
                  <a:gd name="T11" fmla="*/ 7 h 8"/>
                  <a:gd name="T12" fmla="*/ 3 w 5"/>
                  <a:gd name="T13" fmla="*/ 6 h 8"/>
                  <a:gd name="T14" fmla="*/ 4 w 5"/>
                  <a:gd name="T15" fmla="*/ 2 h 8"/>
                  <a:gd name="T16" fmla="*/ 4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4" y="0"/>
                    </a:moveTo>
                    <a:cubicBezTo>
                      <a:pt x="3" y="0"/>
                      <a:pt x="3" y="0"/>
                      <a:pt x="3" y="0"/>
                    </a:cubicBezTo>
                    <a:cubicBezTo>
                      <a:pt x="2" y="0"/>
                      <a:pt x="1" y="1"/>
                      <a:pt x="1" y="1"/>
                    </a:cubicBezTo>
                    <a:cubicBezTo>
                      <a:pt x="0" y="6"/>
                      <a:pt x="0" y="6"/>
                      <a:pt x="0" y="6"/>
                    </a:cubicBezTo>
                    <a:cubicBezTo>
                      <a:pt x="0" y="7"/>
                      <a:pt x="1" y="7"/>
                      <a:pt x="1" y="7"/>
                    </a:cubicBezTo>
                    <a:cubicBezTo>
                      <a:pt x="2" y="7"/>
                      <a:pt x="2" y="7"/>
                      <a:pt x="2" y="7"/>
                    </a:cubicBezTo>
                    <a:cubicBezTo>
                      <a:pt x="3" y="8"/>
                      <a:pt x="3" y="7"/>
                      <a:pt x="3" y="6"/>
                    </a:cubicBezTo>
                    <a:cubicBezTo>
                      <a:pt x="4" y="2"/>
                      <a:pt x="4" y="2"/>
                      <a:pt x="4" y="2"/>
                    </a:cubicBezTo>
                    <a:cubicBezTo>
                      <a:pt x="5" y="1"/>
                      <a:pt x="4" y="0"/>
                      <a:pt x="4"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52"/>
              <p:cNvSpPr>
                <a:spLocks/>
              </p:cNvSpPr>
              <p:nvPr/>
            </p:nvSpPr>
            <p:spPr bwMode="auto">
              <a:xfrm>
                <a:off x="8286750" y="2338388"/>
                <a:ext cx="754062" cy="1028700"/>
              </a:xfrm>
              <a:custGeom>
                <a:avLst/>
                <a:gdLst>
                  <a:gd name="T0" fmla="*/ 40 w 41"/>
                  <a:gd name="T1" fmla="*/ 32 h 56"/>
                  <a:gd name="T2" fmla="*/ 40 w 41"/>
                  <a:gd name="T3" fmla="*/ 34 h 56"/>
                  <a:gd name="T4" fmla="*/ 33 w 41"/>
                  <a:gd name="T5" fmla="*/ 48 h 56"/>
                  <a:gd name="T6" fmla="*/ 9 w 41"/>
                  <a:gd name="T7" fmla="*/ 48 h 56"/>
                  <a:gd name="T8" fmla="*/ 2 w 41"/>
                  <a:gd name="T9" fmla="*/ 35 h 56"/>
                  <a:gd name="T10" fmla="*/ 2 w 41"/>
                  <a:gd name="T11" fmla="*/ 18 h 56"/>
                  <a:gd name="T12" fmla="*/ 28 w 41"/>
                  <a:gd name="T13" fmla="*/ 8 h 56"/>
                  <a:gd name="T14" fmla="*/ 39 w 41"/>
                  <a:gd name="T15" fmla="*/ 18 h 56"/>
                  <a:gd name="T16" fmla="*/ 40 w 41"/>
                  <a:gd name="T17"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6">
                    <a:moveTo>
                      <a:pt x="40" y="32"/>
                    </a:moveTo>
                    <a:cubicBezTo>
                      <a:pt x="40" y="33"/>
                      <a:pt x="40" y="30"/>
                      <a:pt x="40" y="34"/>
                    </a:cubicBezTo>
                    <a:cubicBezTo>
                      <a:pt x="39" y="37"/>
                      <a:pt x="36" y="44"/>
                      <a:pt x="33" y="48"/>
                    </a:cubicBezTo>
                    <a:cubicBezTo>
                      <a:pt x="27" y="56"/>
                      <a:pt x="16" y="56"/>
                      <a:pt x="9" y="48"/>
                    </a:cubicBezTo>
                    <a:cubicBezTo>
                      <a:pt x="6" y="46"/>
                      <a:pt x="3" y="39"/>
                      <a:pt x="2" y="35"/>
                    </a:cubicBezTo>
                    <a:cubicBezTo>
                      <a:pt x="1" y="29"/>
                      <a:pt x="0" y="23"/>
                      <a:pt x="2" y="18"/>
                    </a:cubicBezTo>
                    <a:cubicBezTo>
                      <a:pt x="5" y="8"/>
                      <a:pt x="18" y="0"/>
                      <a:pt x="28" y="8"/>
                    </a:cubicBezTo>
                    <a:cubicBezTo>
                      <a:pt x="34" y="6"/>
                      <a:pt x="39" y="13"/>
                      <a:pt x="39" y="18"/>
                    </a:cubicBezTo>
                    <a:cubicBezTo>
                      <a:pt x="41" y="23"/>
                      <a:pt x="40" y="27"/>
                      <a:pt x="40" y="32"/>
                    </a:cubicBez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53"/>
              <p:cNvSpPr>
                <a:spLocks/>
              </p:cNvSpPr>
              <p:nvPr/>
            </p:nvSpPr>
            <p:spPr bwMode="auto">
              <a:xfrm>
                <a:off x="8120063" y="3441701"/>
                <a:ext cx="1104900" cy="1527175"/>
              </a:xfrm>
              <a:custGeom>
                <a:avLst/>
                <a:gdLst>
                  <a:gd name="T0" fmla="*/ 7 w 60"/>
                  <a:gd name="T1" fmla="*/ 0 h 83"/>
                  <a:gd name="T2" fmla="*/ 29 w 60"/>
                  <a:gd name="T3" fmla="*/ 0 h 83"/>
                  <a:gd name="T4" fmla="*/ 29 w 60"/>
                  <a:gd name="T5" fmla="*/ 0 h 83"/>
                  <a:gd name="T6" fmla="*/ 30 w 60"/>
                  <a:gd name="T7" fmla="*/ 0 h 83"/>
                  <a:gd name="T8" fmla="*/ 30 w 60"/>
                  <a:gd name="T9" fmla="*/ 0 h 83"/>
                  <a:gd name="T10" fmla="*/ 31 w 60"/>
                  <a:gd name="T11" fmla="*/ 0 h 83"/>
                  <a:gd name="T12" fmla="*/ 31 w 60"/>
                  <a:gd name="T13" fmla="*/ 0 h 83"/>
                  <a:gd name="T14" fmla="*/ 53 w 60"/>
                  <a:gd name="T15" fmla="*/ 0 h 83"/>
                  <a:gd name="T16" fmla="*/ 59 w 60"/>
                  <a:gd name="T17" fmla="*/ 10 h 83"/>
                  <a:gd name="T18" fmla="*/ 56 w 60"/>
                  <a:gd name="T19" fmla="*/ 42 h 83"/>
                  <a:gd name="T20" fmla="*/ 56 w 60"/>
                  <a:gd name="T21" fmla="*/ 83 h 83"/>
                  <a:gd name="T22" fmla="*/ 4 w 60"/>
                  <a:gd name="T23" fmla="*/ 83 h 83"/>
                  <a:gd name="T24" fmla="*/ 4 w 60"/>
                  <a:gd name="T25" fmla="*/ 42 h 83"/>
                  <a:gd name="T26" fmla="*/ 1 w 60"/>
                  <a:gd name="T27" fmla="*/ 10 h 83"/>
                  <a:gd name="T28" fmla="*/ 7 w 60"/>
                  <a:gd name="T2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83">
                    <a:moveTo>
                      <a:pt x="7" y="0"/>
                    </a:moveTo>
                    <a:cubicBezTo>
                      <a:pt x="29" y="0"/>
                      <a:pt x="29" y="0"/>
                      <a:pt x="29" y="0"/>
                    </a:cubicBezTo>
                    <a:cubicBezTo>
                      <a:pt x="29" y="0"/>
                      <a:pt x="29" y="0"/>
                      <a:pt x="29" y="0"/>
                    </a:cubicBezTo>
                    <a:cubicBezTo>
                      <a:pt x="30" y="0"/>
                      <a:pt x="30" y="0"/>
                      <a:pt x="30" y="0"/>
                    </a:cubicBezTo>
                    <a:cubicBezTo>
                      <a:pt x="30" y="0"/>
                      <a:pt x="30" y="0"/>
                      <a:pt x="30" y="0"/>
                    </a:cubicBezTo>
                    <a:cubicBezTo>
                      <a:pt x="31" y="0"/>
                      <a:pt x="31" y="0"/>
                      <a:pt x="31" y="0"/>
                    </a:cubicBezTo>
                    <a:cubicBezTo>
                      <a:pt x="31" y="0"/>
                      <a:pt x="31" y="0"/>
                      <a:pt x="31" y="0"/>
                    </a:cubicBezTo>
                    <a:cubicBezTo>
                      <a:pt x="53" y="0"/>
                      <a:pt x="53" y="0"/>
                      <a:pt x="53" y="0"/>
                    </a:cubicBezTo>
                    <a:cubicBezTo>
                      <a:pt x="57" y="0"/>
                      <a:pt x="60" y="4"/>
                      <a:pt x="59" y="10"/>
                    </a:cubicBezTo>
                    <a:cubicBezTo>
                      <a:pt x="58" y="22"/>
                      <a:pt x="56" y="32"/>
                      <a:pt x="56" y="42"/>
                    </a:cubicBezTo>
                    <a:cubicBezTo>
                      <a:pt x="56" y="83"/>
                      <a:pt x="56" y="83"/>
                      <a:pt x="56" y="83"/>
                    </a:cubicBezTo>
                    <a:cubicBezTo>
                      <a:pt x="4" y="83"/>
                      <a:pt x="4" y="83"/>
                      <a:pt x="4" y="83"/>
                    </a:cubicBezTo>
                    <a:cubicBezTo>
                      <a:pt x="4" y="42"/>
                      <a:pt x="4" y="42"/>
                      <a:pt x="4" y="42"/>
                    </a:cubicBezTo>
                    <a:cubicBezTo>
                      <a:pt x="4" y="32"/>
                      <a:pt x="2" y="22"/>
                      <a:pt x="1" y="10"/>
                    </a:cubicBezTo>
                    <a:cubicBezTo>
                      <a:pt x="0" y="4"/>
                      <a:pt x="3" y="0"/>
                      <a:pt x="7" y="0"/>
                    </a:cubicBezTo>
                    <a:close/>
                  </a:path>
                </a:pathLst>
              </a:custGeom>
              <a:solidFill>
                <a:srgbClr val="494F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54"/>
              <p:cNvSpPr>
                <a:spLocks/>
              </p:cNvSpPr>
              <p:nvPr/>
            </p:nvSpPr>
            <p:spPr bwMode="auto">
              <a:xfrm>
                <a:off x="8194675"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5" y="81"/>
                      <a:pt x="0" y="77"/>
                      <a:pt x="0" y="72"/>
                    </a:cubicBezTo>
                    <a:cubicBezTo>
                      <a:pt x="0" y="9"/>
                      <a:pt x="0" y="9"/>
                      <a:pt x="0" y="9"/>
                    </a:cubicBezTo>
                    <a:cubicBezTo>
                      <a:pt x="0" y="4"/>
                      <a:pt x="5"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55"/>
              <p:cNvSpPr>
                <a:spLocks/>
              </p:cNvSpPr>
              <p:nvPr/>
            </p:nvSpPr>
            <p:spPr bwMode="auto">
              <a:xfrm>
                <a:off x="8175625" y="3441701"/>
                <a:ext cx="496887" cy="1527175"/>
              </a:xfrm>
              <a:custGeom>
                <a:avLst/>
                <a:gdLst>
                  <a:gd name="T0" fmla="*/ 4 w 27"/>
                  <a:gd name="T1" fmla="*/ 0 h 83"/>
                  <a:gd name="T2" fmla="*/ 26 w 27"/>
                  <a:gd name="T3" fmla="*/ 0 h 83"/>
                  <a:gd name="T4" fmla="*/ 26 w 27"/>
                  <a:gd name="T5" fmla="*/ 0 h 83"/>
                  <a:gd name="T6" fmla="*/ 27 w 27"/>
                  <a:gd name="T7" fmla="*/ 0 h 83"/>
                  <a:gd name="T8" fmla="*/ 27 w 27"/>
                  <a:gd name="T9" fmla="*/ 0 h 83"/>
                  <a:gd name="T10" fmla="*/ 27 w 27"/>
                  <a:gd name="T11" fmla="*/ 83 h 83"/>
                  <a:gd name="T12" fmla="*/ 1 w 27"/>
                  <a:gd name="T13" fmla="*/ 83 h 83"/>
                  <a:gd name="T14" fmla="*/ 0 w 27"/>
                  <a:gd name="T15" fmla="*/ 10 h 83"/>
                  <a:gd name="T16" fmla="*/ 4 w 27"/>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83">
                    <a:moveTo>
                      <a:pt x="4" y="0"/>
                    </a:moveTo>
                    <a:cubicBezTo>
                      <a:pt x="26" y="0"/>
                      <a:pt x="26" y="0"/>
                      <a:pt x="26" y="0"/>
                    </a:cubicBezTo>
                    <a:cubicBezTo>
                      <a:pt x="26" y="0"/>
                      <a:pt x="26" y="0"/>
                      <a:pt x="26" y="0"/>
                    </a:cubicBezTo>
                    <a:cubicBezTo>
                      <a:pt x="27" y="0"/>
                      <a:pt x="27" y="0"/>
                      <a:pt x="27" y="0"/>
                    </a:cubicBezTo>
                    <a:cubicBezTo>
                      <a:pt x="27" y="0"/>
                      <a:pt x="27" y="0"/>
                      <a:pt x="27" y="0"/>
                    </a:cubicBezTo>
                    <a:cubicBezTo>
                      <a:pt x="27" y="83"/>
                      <a:pt x="27" y="83"/>
                      <a:pt x="27" y="83"/>
                    </a:cubicBezTo>
                    <a:cubicBezTo>
                      <a:pt x="1" y="83"/>
                      <a:pt x="1" y="83"/>
                      <a:pt x="1" y="83"/>
                    </a:cubicBezTo>
                    <a:cubicBezTo>
                      <a:pt x="0" y="10"/>
                      <a:pt x="0" y="10"/>
                      <a:pt x="0" y="10"/>
                    </a:cubicBezTo>
                    <a:cubicBezTo>
                      <a:pt x="0" y="4"/>
                      <a:pt x="0" y="0"/>
                      <a:pt x="4" y="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56"/>
              <p:cNvSpPr>
                <a:spLocks/>
              </p:cNvSpPr>
              <p:nvPr/>
            </p:nvSpPr>
            <p:spPr bwMode="auto">
              <a:xfrm>
                <a:off x="8359775" y="3386138"/>
                <a:ext cx="625475" cy="147638"/>
              </a:xfrm>
              <a:custGeom>
                <a:avLst/>
                <a:gdLst>
                  <a:gd name="T0" fmla="*/ 5 w 34"/>
                  <a:gd name="T1" fmla="*/ 0 h 8"/>
                  <a:gd name="T2" fmla="*/ 0 w 34"/>
                  <a:gd name="T3" fmla="*/ 3 h 8"/>
                  <a:gd name="T4" fmla="*/ 34 w 34"/>
                  <a:gd name="T5" fmla="*/ 3 h 8"/>
                  <a:gd name="T6" fmla="*/ 29 w 34"/>
                  <a:gd name="T7" fmla="*/ 0 h 8"/>
                  <a:gd name="T8" fmla="*/ 5 w 34"/>
                  <a:gd name="T9" fmla="*/ 0 h 8"/>
                </a:gdLst>
                <a:ahLst/>
                <a:cxnLst>
                  <a:cxn ang="0">
                    <a:pos x="T0" y="T1"/>
                  </a:cxn>
                  <a:cxn ang="0">
                    <a:pos x="T2" y="T3"/>
                  </a:cxn>
                  <a:cxn ang="0">
                    <a:pos x="T4" y="T5"/>
                  </a:cxn>
                  <a:cxn ang="0">
                    <a:pos x="T6" y="T7"/>
                  </a:cxn>
                  <a:cxn ang="0">
                    <a:pos x="T8" y="T9"/>
                  </a:cxn>
                </a:cxnLst>
                <a:rect l="0" t="0" r="r" b="b"/>
                <a:pathLst>
                  <a:path w="34" h="8">
                    <a:moveTo>
                      <a:pt x="5" y="0"/>
                    </a:moveTo>
                    <a:cubicBezTo>
                      <a:pt x="0" y="3"/>
                      <a:pt x="0" y="3"/>
                      <a:pt x="0" y="3"/>
                    </a:cubicBezTo>
                    <a:cubicBezTo>
                      <a:pt x="8" y="8"/>
                      <a:pt x="28" y="7"/>
                      <a:pt x="34" y="3"/>
                    </a:cubicBezTo>
                    <a:cubicBezTo>
                      <a:pt x="29" y="0"/>
                      <a:pt x="29" y="0"/>
                      <a:pt x="29" y="0"/>
                    </a:cubicBezTo>
                    <a:cubicBezTo>
                      <a:pt x="21" y="2"/>
                      <a:pt x="12" y="2"/>
                      <a:pt x="5" y="0"/>
                    </a:cubicBezTo>
                    <a:close/>
                  </a:path>
                </a:pathLst>
              </a:custGeom>
              <a:solidFill>
                <a:srgbClr val="C9E7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57"/>
              <p:cNvSpPr>
                <a:spLocks/>
              </p:cNvSpPr>
              <p:nvPr/>
            </p:nvSpPr>
            <p:spPr bwMode="auto">
              <a:xfrm>
                <a:off x="8359775" y="3386138"/>
                <a:ext cx="312737" cy="111125"/>
              </a:xfrm>
              <a:custGeom>
                <a:avLst/>
                <a:gdLst>
                  <a:gd name="T0" fmla="*/ 5 w 17"/>
                  <a:gd name="T1" fmla="*/ 0 h 6"/>
                  <a:gd name="T2" fmla="*/ 0 w 17"/>
                  <a:gd name="T3" fmla="*/ 3 h 6"/>
                  <a:gd name="T4" fmla="*/ 17 w 17"/>
                  <a:gd name="T5" fmla="*/ 6 h 6"/>
                  <a:gd name="T6" fmla="*/ 17 w 17"/>
                  <a:gd name="T7" fmla="*/ 1 h 6"/>
                  <a:gd name="T8" fmla="*/ 5 w 17"/>
                  <a:gd name="T9" fmla="*/ 0 h 6"/>
                </a:gdLst>
                <a:ahLst/>
                <a:cxnLst>
                  <a:cxn ang="0">
                    <a:pos x="T0" y="T1"/>
                  </a:cxn>
                  <a:cxn ang="0">
                    <a:pos x="T2" y="T3"/>
                  </a:cxn>
                  <a:cxn ang="0">
                    <a:pos x="T4" y="T5"/>
                  </a:cxn>
                  <a:cxn ang="0">
                    <a:pos x="T6" y="T7"/>
                  </a:cxn>
                  <a:cxn ang="0">
                    <a:pos x="T8" y="T9"/>
                  </a:cxn>
                </a:cxnLst>
                <a:rect l="0" t="0" r="r" b="b"/>
                <a:pathLst>
                  <a:path w="17" h="6">
                    <a:moveTo>
                      <a:pt x="5" y="0"/>
                    </a:moveTo>
                    <a:cubicBezTo>
                      <a:pt x="0" y="3"/>
                      <a:pt x="0" y="3"/>
                      <a:pt x="0" y="3"/>
                    </a:cubicBezTo>
                    <a:cubicBezTo>
                      <a:pt x="4" y="5"/>
                      <a:pt x="10" y="6"/>
                      <a:pt x="17" y="6"/>
                    </a:cubicBezTo>
                    <a:cubicBezTo>
                      <a:pt x="17" y="1"/>
                      <a:pt x="17" y="1"/>
                      <a:pt x="17" y="1"/>
                    </a:cubicBezTo>
                    <a:cubicBezTo>
                      <a:pt x="12" y="1"/>
                      <a:pt x="8" y="1"/>
                      <a:pt x="5" y="0"/>
                    </a:cubicBezTo>
                    <a:close/>
                  </a:path>
                </a:pathLst>
              </a:custGeom>
              <a:solidFill>
                <a:srgbClr val="EBF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58"/>
              <p:cNvSpPr>
                <a:spLocks/>
              </p:cNvSpPr>
              <p:nvPr/>
            </p:nvSpPr>
            <p:spPr bwMode="auto">
              <a:xfrm>
                <a:off x="8323263" y="3405188"/>
                <a:ext cx="698500" cy="146050"/>
              </a:xfrm>
              <a:custGeom>
                <a:avLst/>
                <a:gdLst>
                  <a:gd name="T0" fmla="*/ 4 w 38"/>
                  <a:gd name="T1" fmla="*/ 0 h 8"/>
                  <a:gd name="T2" fmla="*/ 33 w 38"/>
                  <a:gd name="T3" fmla="*/ 0 h 8"/>
                  <a:gd name="T4" fmla="*/ 38 w 38"/>
                  <a:gd name="T5" fmla="*/ 2 h 8"/>
                  <a:gd name="T6" fmla="*/ 0 w 38"/>
                  <a:gd name="T7" fmla="*/ 2 h 8"/>
                  <a:gd name="T8" fmla="*/ 4 w 38"/>
                  <a:gd name="T9" fmla="*/ 0 h 8"/>
                </a:gdLst>
                <a:ahLst/>
                <a:cxnLst>
                  <a:cxn ang="0">
                    <a:pos x="T0" y="T1"/>
                  </a:cxn>
                  <a:cxn ang="0">
                    <a:pos x="T2" y="T3"/>
                  </a:cxn>
                  <a:cxn ang="0">
                    <a:pos x="T4" y="T5"/>
                  </a:cxn>
                  <a:cxn ang="0">
                    <a:pos x="T6" y="T7"/>
                  </a:cxn>
                  <a:cxn ang="0">
                    <a:pos x="T8" y="T9"/>
                  </a:cxn>
                </a:cxnLst>
                <a:rect l="0" t="0" r="r" b="b"/>
                <a:pathLst>
                  <a:path w="38" h="8">
                    <a:moveTo>
                      <a:pt x="4" y="0"/>
                    </a:moveTo>
                    <a:cubicBezTo>
                      <a:pt x="14" y="3"/>
                      <a:pt x="25" y="3"/>
                      <a:pt x="33" y="0"/>
                    </a:cubicBezTo>
                    <a:cubicBezTo>
                      <a:pt x="38" y="2"/>
                      <a:pt x="38" y="2"/>
                      <a:pt x="38" y="2"/>
                    </a:cubicBezTo>
                    <a:cubicBezTo>
                      <a:pt x="27" y="8"/>
                      <a:pt x="11" y="8"/>
                      <a:pt x="0" y="2"/>
                    </a:cubicBezTo>
                    <a:lnTo>
                      <a:pt x="4" y="0"/>
                    </a:ln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59"/>
              <p:cNvSpPr>
                <a:spLocks/>
              </p:cNvSpPr>
              <p:nvPr/>
            </p:nvSpPr>
            <p:spPr bwMode="auto">
              <a:xfrm>
                <a:off x="7974013" y="5114926"/>
                <a:ext cx="1379537" cy="295275"/>
              </a:xfrm>
              <a:custGeom>
                <a:avLst/>
                <a:gdLst>
                  <a:gd name="T0" fmla="*/ 8 w 75"/>
                  <a:gd name="T1" fmla="*/ 0 h 16"/>
                  <a:gd name="T2" fmla="*/ 67 w 75"/>
                  <a:gd name="T3" fmla="*/ 0 h 16"/>
                  <a:gd name="T4" fmla="*/ 75 w 75"/>
                  <a:gd name="T5" fmla="*/ 5 h 16"/>
                  <a:gd name="T6" fmla="*/ 75 w 75"/>
                  <a:gd name="T7" fmla="*/ 11 h 16"/>
                  <a:gd name="T8" fmla="*/ 67 w 75"/>
                  <a:gd name="T9" fmla="*/ 16 h 16"/>
                  <a:gd name="T10" fmla="*/ 8 w 75"/>
                  <a:gd name="T11" fmla="*/ 16 h 16"/>
                  <a:gd name="T12" fmla="*/ 0 w 75"/>
                  <a:gd name="T13" fmla="*/ 11 h 16"/>
                  <a:gd name="T14" fmla="*/ 0 w 75"/>
                  <a:gd name="T15" fmla="*/ 5 h 16"/>
                  <a:gd name="T16" fmla="*/ 8 w 75"/>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6">
                    <a:moveTo>
                      <a:pt x="8" y="0"/>
                    </a:moveTo>
                    <a:cubicBezTo>
                      <a:pt x="67" y="0"/>
                      <a:pt x="67" y="0"/>
                      <a:pt x="67" y="0"/>
                    </a:cubicBezTo>
                    <a:cubicBezTo>
                      <a:pt x="72" y="0"/>
                      <a:pt x="75" y="2"/>
                      <a:pt x="75" y="5"/>
                    </a:cubicBezTo>
                    <a:cubicBezTo>
                      <a:pt x="75" y="11"/>
                      <a:pt x="75" y="11"/>
                      <a:pt x="75" y="11"/>
                    </a:cubicBezTo>
                    <a:cubicBezTo>
                      <a:pt x="75" y="14"/>
                      <a:pt x="72" y="16"/>
                      <a:pt x="67"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60"/>
              <p:cNvSpPr>
                <a:spLocks/>
              </p:cNvSpPr>
              <p:nvPr/>
            </p:nvSpPr>
            <p:spPr bwMode="auto">
              <a:xfrm>
                <a:off x="7974013" y="5114926"/>
                <a:ext cx="698500" cy="295275"/>
              </a:xfrm>
              <a:custGeom>
                <a:avLst/>
                <a:gdLst>
                  <a:gd name="T0" fmla="*/ 8 w 38"/>
                  <a:gd name="T1" fmla="*/ 0 h 16"/>
                  <a:gd name="T2" fmla="*/ 38 w 38"/>
                  <a:gd name="T3" fmla="*/ 0 h 16"/>
                  <a:gd name="T4" fmla="*/ 38 w 38"/>
                  <a:gd name="T5" fmla="*/ 16 h 16"/>
                  <a:gd name="T6" fmla="*/ 8 w 38"/>
                  <a:gd name="T7" fmla="*/ 16 h 16"/>
                  <a:gd name="T8" fmla="*/ 0 w 38"/>
                  <a:gd name="T9" fmla="*/ 11 h 16"/>
                  <a:gd name="T10" fmla="*/ 0 w 38"/>
                  <a:gd name="T11" fmla="*/ 5 h 16"/>
                  <a:gd name="T12" fmla="*/ 8 w 3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8" h="16">
                    <a:moveTo>
                      <a:pt x="8" y="0"/>
                    </a:moveTo>
                    <a:cubicBezTo>
                      <a:pt x="38" y="0"/>
                      <a:pt x="38" y="0"/>
                      <a:pt x="38" y="0"/>
                    </a:cubicBezTo>
                    <a:cubicBezTo>
                      <a:pt x="38" y="16"/>
                      <a:pt x="38" y="16"/>
                      <a:pt x="38"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1"/>
              <p:cNvSpPr>
                <a:spLocks/>
              </p:cNvSpPr>
              <p:nvPr/>
            </p:nvSpPr>
            <p:spPr bwMode="auto">
              <a:xfrm>
                <a:off x="8027988" y="4159251"/>
                <a:ext cx="1289050" cy="312738"/>
              </a:xfrm>
              <a:custGeom>
                <a:avLst/>
                <a:gdLst>
                  <a:gd name="T0" fmla="*/ 7 w 70"/>
                  <a:gd name="T1" fmla="*/ 0 h 17"/>
                  <a:gd name="T2" fmla="*/ 63 w 70"/>
                  <a:gd name="T3" fmla="*/ 0 h 17"/>
                  <a:gd name="T4" fmla="*/ 70 w 70"/>
                  <a:gd name="T5" fmla="*/ 6 h 17"/>
                  <a:gd name="T6" fmla="*/ 70 w 70"/>
                  <a:gd name="T7" fmla="*/ 11 h 17"/>
                  <a:gd name="T8" fmla="*/ 63 w 70"/>
                  <a:gd name="T9" fmla="*/ 17 h 17"/>
                  <a:gd name="T10" fmla="*/ 7 w 70"/>
                  <a:gd name="T11" fmla="*/ 17 h 17"/>
                  <a:gd name="T12" fmla="*/ 0 w 70"/>
                  <a:gd name="T13" fmla="*/ 11 h 17"/>
                  <a:gd name="T14" fmla="*/ 0 w 70"/>
                  <a:gd name="T15" fmla="*/ 6 h 17"/>
                  <a:gd name="T16" fmla="*/ 7 w 7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7">
                    <a:moveTo>
                      <a:pt x="7" y="0"/>
                    </a:moveTo>
                    <a:cubicBezTo>
                      <a:pt x="63" y="0"/>
                      <a:pt x="63" y="0"/>
                      <a:pt x="63" y="0"/>
                    </a:cubicBezTo>
                    <a:cubicBezTo>
                      <a:pt x="66" y="0"/>
                      <a:pt x="70" y="2"/>
                      <a:pt x="70" y="6"/>
                    </a:cubicBezTo>
                    <a:cubicBezTo>
                      <a:pt x="70" y="11"/>
                      <a:pt x="70" y="11"/>
                      <a:pt x="70" y="11"/>
                    </a:cubicBezTo>
                    <a:cubicBezTo>
                      <a:pt x="70" y="14"/>
                      <a:pt x="66" y="17"/>
                      <a:pt x="63"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62"/>
              <p:cNvSpPr>
                <a:spLocks/>
              </p:cNvSpPr>
              <p:nvPr/>
            </p:nvSpPr>
            <p:spPr bwMode="auto">
              <a:xfrm>
                <a:off x="8027988" y="4471988"/>
                <a:ext cx="1289050" cy="293688"/>
              </a:xfrm>
              <a:custGeom>
                <a:avLst/>
                <a:gdLst>
                  <a:gd name="T0" fmla="*/ 7 w 70"/>
                  <a:gd name="T1" fmla="*/ 0 h 16"/>
                  <a:gd name="T2" fmla="*/ 63 w 70"/>
                  <a:gd name="T3" fmla="*/ 0 h 16"/>
                  <a:gd name="T4" fmla="*/ 70 w 70"/>
                  <a:gd name="T5" fmla="*/ 6 h 16"/>
                  <a:gd name="T6" fmla="*/ 70 w 70"/>
                  <a:gd name="T7" fmla="*/ 10 h 16"/>
                  <a:gd name="T8" fmla="*/ 63 w 70"/>
                  <a:gd name="T9" fmla="*/ 16 h 16"/>
                  <a:gd name="T10" fmla="*/ 7 w 70"/>
                  <a:gd name="T11" fmla="*/ 16 h 16"/>
                  <a:gd name="T12" fmla="*/ 0 w 70"/>
                  <a:gd name="T13" fmla="*/ 10 h 16"/>
                  <a:gd name="T14" fmla="*/ 0 w 70"/>
                  <a:gd name="T15" fmla="*/ 6 h 16"/>
                  <a:gd name="T16" fmla="*/ 7 w 70"/>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6">
                    <a:moveTo>
                      <a:pt x="7" y="0"/>
                    </a:moveTo>
                    <a:cubicBezTo>
                      <a:pt x="63" y="0"/>
                      <a:pt x="63" y="0"/>
                      <a:pt x="63" y="0"/>
                    </a:cubicBezTo>
                    <a:cubicBezTo>
                      <a:pt x="66" y="0"/>
                      <a:pt x="70" y="3"/>
                      <a:pt x="70" y="6"/>
                    </a:cubicBezTo>
                    <a:cubicBezTo>
                      <a:pt x="70" y="10"/>
                      <a:pt x="70" y="10"/>
                      <a:pt x="70" y="10"/>
                    </a:cubicBezTo>
                    <a:cubicBezTo>
                      <a:pt x="70" y="13"/>
                      <a:pt x="66" y="16"/>
                      <a:pt x="63"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63"/>
              <p:cNvSpPr>
                <a:spLocks/>
              </p:cNvSpPr>
              <p:nvPr/>
            </p:nvSpPr>
            <p:spPr bwMode="auto">
              <a:xfrm>
                <a:off x="8027988" y="4159251"/>
                <a:ext cx="644525" cy="312738"/>
              </a:xfrm>
              <a:custGeom>
                <a:avLst/>
                <a:gdLst>
                  <a:gd name="T0" fmla="*/ 7 w 35"/>
                  <a:gd name="T1" fmla="*/ 0 h 17"/>
                  <a:gd name="T2" fmla="*/ 35 w 35"/>
                  <a:gd name="T3" fmla="*/ 0 h 17"/>
                  <a:gd name="T4" fmla="*/ 35 w 35"/>
                  <a:gd name="T5" fmla="*/ 17 h 17"/>
                  <a:gd name="T6" fmla="*/ 7 w 35"/>
                  <a:gd name="T7" fmla="*/ 17 h 17"/>
                  <a:gd name="T8" fmla="*/ 0 w 35"/>
                  <a:gd name="T9" fmla="*/ 11 h 17"/>
                  <a:gd name="T10" fmla="*/ 0 w 35"/>
                  <a:gd name="T11" fmla="*/ 6 h 17"/>
                  <a:gd name="T12" fmla="*/ 7 w 3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35" h="17">
                    <a:moveTo>
                      <a:pt x="7" y="0"/>
                    </a:moveTo>
                    <a:cubicBezTo>
                      <a:pt x="35" y="0"/>
                      <a:pt x="35" y="0"/>
                      <a:pt x="35" y="0"/>
                    </a:cubicBezTo>
                    <a:cubicBezTo>
                      <a:pt x="35" y="17"/>
                      <a:pt x="35" y="17"/>
                      <a:pt x="35"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64"/>
              <p:cNvSpPr>
                <a:spLocks/>
              </p:cNvSpPr>
              <p:nvPr/>
            </p:nvSpPr>
            <p:spPr bwMode="auto">
              <a:xfrm>
                <a:off x="8027988" y="4471988"/>
                <a:ext cx="644525" cy="293688"/>
              </a:xfrm>
              <a:custGeom>
                <a:avLst/>
                <a:gdLst>
                  <a:gd name="T0" fmla="*/ 7 w 35"/>
                  <a:gd name="T1" fmla="*/ 0 h 16"/>
                  <a:gd name="T2" fmla="*/ 35 w 35"/>
                  <a:gd name="T3" fmla="*/ 0 h 16"/>
                  <a:gd name="T4" fmla="*/ 35 w 35"/>
                  <a:gd name="T5" fmla="*/ 16 h 16"/>
                  <a:gd name="T6" fmla="*/ 7 w 35"/>
                  <a:gd name="T7" fmla="*/ 16 h 16"/>
                  <a:gd name="T8" fmla="*/ 0 w 35"/>
                  <a:gd name="T9" fmla="*/ 10 h 16"/>
                  <a:gd name="T10" fmla="*/ 0 w 35"/>
                  <a:gd name="T11" fmla="*/ 6 h 16"/>
                  <a:gd name="T12" fmla="*/ 7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7" y="0"/>
                    </a:moveTo>
                    <a:cubicBezTo>
                      <a:pt x="35" y="0"/>
                      <a:pt x="35" y="0"/>
                      <a:pt x="35" y="0"/>
                    </a:cubicBezTo>
                    <a:cubicBezTo>
                      <a:pt x="35" y="16"/>
                      <a:pt x="35" y="16"/>
                      <a:pt x="35"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65"/>
              <p:cNvSpPr>
                <a:spLocks/>
              </p:cNvSpPr>
              <p:nvPr/>
            </p:nvSpPr>
            <p:spPr bwMode="auto">
              <a:xfrm>
                <a:off x="8047038" y="4397376"/>
                <a:ext cx="1250950" cy="74613"/>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4"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66"/>
              <p:cNvSpPr>
                <a:spLocks noChangeArrowheads="1"/>
              </p:cNvSpPr>
              <p:nvPr/>
            </p:nvSpPr>
            <p:spPr bwMode="auto">
              <a:xfrm>
                <a:off x="8580438" y="4748213"/>
                <a:ext cx="165100" cy="3667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67"/>
              <p:cNvSpPr>
                <a:spLocks noChangeArrowheads="1"/>
              </p:cNvSpPr>
              <p:nvPr/>
            </p:nvSpPr>
            <p:spPr bwMode="auto">
              <a:xfrm>
                <a:off x="8580438" y="4748213"/>
                <a:ext cx="92075" cy="3667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68"/>
              <p:cNvSpPr>
                <a:spLocks/>
              </p:cNvSpPr>
              <p:nvPr/>
            </p:nvSpPr>
            <p:spPr bwMode="auto">
              <a:xfrm>
                <a:off x="8047038" y="4692651"/>
                <a:ext cx="1250950" cy="73025"/>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5"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69"/>
              <p:cNvSpPr>
                <a:spLocks noChangeArrowheads="1"/>
              </p:cNvSpPr>
              <p:nvPr/>
            </p:nvSpPr>
            <p:spPr bwMode="auto">
              <a:xfrm>
                <a:off x="8580438" y="5410201"/>
                <a:ext cx="165100" cy="7731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70"/>
              <p:cNvSpPr>
                <a:spLocks noChangeArrowheads="1"/>
              </p:cNvSpPr>
              <p:nvPr/>
            </p:nvSpPr>
            <p:spPr bwMode="auto">
              <a:xfrm>
                <a:off x="8580438" y="5410201"/>
                <a:ext cx="92075" cy="7731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71"/>
              <p:cNvSpPr>
                <a:spLocks/>
              </p:cNvSpPr>
              <p:nvPr/>
            </p:nvSpPr>
            <p:spPr bwMode="auto">
              <a:xfrm>
                <a:off x="7974013" y="5318126"/>
                <a:ext cx="1379537" cy="92075"/>
              </a:xfrm>
              <a:custGeom>
                <a:avLst/>
                <a:gdLst>
                  <a:gd name="T0" fmla="*/ 75 w 75"/>
                  <a:gd name="T1" fmla="*/ 0 h 5"/>
                  <a:gd name="T2" fmla="*/ 67 w 75"/>
                  <a:gd name="T3" fmla="*/ 5 h 5"/>
                  <a:gd name="T4" fmla="*/ 8 w 75"/>
                  <a:gd name="T5" fmla="*/ 5 h 5"/>
                  <a:gd name="T6" fmla="*/ 0 w 75"/>
                  <a:gd name="T7" fmla="*/ 0 h 5"/>
                  <a:gd name="T8" fmla="*/ 75 w 75"/>
                  <a:gd name="T9" fmla="*/ 0 h 5"/>
                </a:gdLst>
                <a:ahLst/>
                <a:cxnLst>
                  <a:cxn ang="0">
                    <a:pos x="T0" y="T1"/>
                  </a:cxn>
                  <a:cxn ang="0">
                    <a:pos x="T2" y="T3"/>
                  </a:cxn>
                  <a:cxn ang="0">
                    <a:pos x="T4" y="T5"/>
                  </a:cxn>
                  <a:cxn ang="0">
                    <a:pos x="T6" y="T7"/>
                  </a:cxn>
                  <a:cxn ang="0">
                    <a:pos x="T8" y="T9"/>
                  </a:cxn>
                </a:cxnLst>
                <a:rect l="0" t="0" r="r" b="b"/>
                <a:pathLst>
                  <a:path w="75" h="5">
                    <a:moveTo>
                      <a:pt x="75" y="0"/>
                    </a:moveTo>
                    <a:cubicBezTo>
                      <a:pt x="75" y="3"/>
                      <a:pt x="71" y="5"/>
                      <a:pt x="67" y="5"/>
                    </a:cubicBezTo>
                    <a:cubicBezTo>
                      <a:pt x="8" y="5"/>
                      <a:pt x="8" y="5"/>
                      <a:pt x="8" y="5"/>
                    </a:cubicBezTo>
                    <a:cubicBezTo>
                      <a:pt x="4" y="5"/>
                      <a:pt x="1" y="3"/>
                      <a:pt x="0" y="0"/>
                    </a:cubicBezTo>
                    <a:lnTo>
                      <a:pt x="75"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72"/>
              <p:cNvSpPr>
                <a:spLocks noChangeArrowheads="1"/>
              </p:cNvSpPr>
              <p:nvPr/>
            </p:nvSpPr>
            <p:spPr bwMode="auto">
              <a:xfrm>
                <a:off x="8286750" y="6164263"/>
                <a:ext cx="754062" cy="73025"/>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73"/>
              <p:cNvSpPr>
                <a:spLocks noChangeArrowheads="1"/>
              </p:cNvSpPr>
              <p:nvPr/>
            </p:nvSpPr>
            <p:spPr bwMode="auto">
              <a:xfrm>
                <a:off x="8286750" y="6219826"/>
                <a:ext cx="754062" cy="1746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74"/>
              <p:cNvSpPr>
                <a:spLocks noChangeArrowheads="1"/>
              </p:cNvSpPr>
              <p:nvPr/>
            </p:nvSpPr>
            <p:spPr bwMode="auto">
              <a:xfrm>
                <a:off x="8304213"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75"/>
              <p:cNvSpPr>
                <a:spLocks noChangeArrowheads="1"/>
              </p:cNvSpPr>
              <p:nvPr/>
            </p:nvSpPr>
            <p:spPr bwMode="auto">
              <a:xfrm>
                <a:off x="8304213"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76"/>
              <p:cNvSpPr>
                <a:spLocks noChangeArrowheads="1"/>
              </p:cNvSpPr>
              <p:nvPr/>
            </p:nvSpPr>
            <p:spPr bwMode="auto">
              <a:xfrm>
                <a:off x="8212138"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77"/>
              <p:cNvSpPr>
                <a:spLocks noChangeArrowheads="1"/>
              </p:cNvSpPr>
              <p:nvPr/>
            </p:nvSpPr>
            <p:spPr bwMode="auto">
              <a:xfrm>
                <a:off x="8267700"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78"/>
              <p:cNvSpPr>
                <a:spLocks noChangeArrowheads="1"/>
              </p:cNvSpPr>
              <p:nvPr/>
            </p:nvSpPr>
            <p:spPr bwMode="auto">
              <a:xfrm>
                <a:off x="8985250"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79"/>
              <p:cNvSpPr>
                <a:spLocks noChangeArrowheads="1"/>
              </p:cNvSpPr>
              <p:nvPr/>
            </p:nvSpPr>
            <p:spPr bwMode="auto">
              <a:xfrm>
                <a:off x="8985250"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Oval 80"/>
              <p:cNvSpPr>
                <a:spLocks noChangeArrowheads="1"/>
              </p:cNvSpPr>
              <p:nvPr/>
            </p:nvSpPr>
            <p:spPr bwMode="auto">
              <a:xfrm>
                <a:off x="8893175"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Oval 81"/>
              <p:cNvSpPr>
                <a:spLocks noChangeArrowheads="1"/>
              </p:cNvSpPr>
              <p:nvPr/>
            </p:nvSpPr>
            <p:spPr bwMode="auto">
              <a:xfrm>
                <a:off x="8948738"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82"/>
              <p:cNvSpPr>
                <a:spLocks/>
              </p:cNvSpPr>
              <p:nvPr/>
            </p:nvSpPr>
            <p:spPr bwMode="auto">
              <a:xfrm>
                <a:off x="7531100" y="3441701"/>
                <a:ext cx="865187" cy="735013"/>
              </a:xfrm>
              <a:custGeom>
                <a:avLst/>
                <a:gdLst>
                  <a:gd name="T0" fmla="*/ 11 w 47"/>
                  <a:gd name="T1" fmla="*/ 40 h 40"/>
                  <a:gd name="T2" fmla="*/ 27 w 47"/>
                  <a:gd name="T3" fmla="*/ 28 h 40"/>
                  <a:gd name="T4" fmla="*/ 43 w 47"/>
                  <a:gd name="T5" fmla="*/ 12 h 40"/>
                  <a:gd name="T6" fmla="*/ 33 w 47"/>
                  <a:gd name="T7" fmla="*/ 0 h 40"/>
                  <a:gd name="T8" fmla="*/ 33 w 47"/>
                  <a:gd name="T9" fmla="*/ 0 h 40"/>
                  <a:gd name="T10" fmla="*/ 10 w 47"/>
                  <a:gd name="T11" fmla="*/ 20 h 40"/>
                  <a:gd name="T12" fmla="*/ 11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11" y="40"/>
                    </a:moveTo>
                    <a:cubicBezTo>
                      <a:pt x="19" y="40"/>
                      <a:pt x="23" y="32"/>
                      <a:pt x="27" y="28"/>
                    </a:cubicBezTo>
                    <a:cubicBezTo>
                      <a:pt x="43" y="12"/>
                      <a:pt x="43" y="12"/>
                      <a:pt x="43" y="12"/>
                    </a:cubicBezTo>
                    <a:cubicBezTo>
                      <a:pt x="47" y="8"/>
                      <a:pt x="39" y="1"/>
                      <a:pt x="33" y="0"/>
                    </a:cubicBezTo>
                    <a:cubicBezTo>
                      <a:pt x="33" y="0"/>
                      <a:pt x="33" y="0"/>
                      <a:pt x="33" y="0"/>
                    </a:cubicBezTo>
                    <a:cubicBezTo>
                      <a:pt x="30" y="0"/>
                      <a:pt x="19" y="11"/>
                      <a:pt x="10" y="20"/>
                    </a:cubicBezTo>
                    <a:cubicBezTo>
                      <a:pt x="0" y="30"/>
                      <a:pt x="1" y="40"/>
                      <a:pt x="11" y="4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83"/>
              <p:cNvSpPr>
                <a:spLocks/>
              </p:cNvSpPr>
              <p:nvPr/>
            </p:nvSpPr>
            <p:spPr bwMode="auto">
              <a:xfrm>
                <a:off x="7954963" y="3735388"/>
                <a:ext cx="1435100" cy="460375"/>
              </a:xfrm>
              <a:custGeom>
                <a:avLst/>
                <a:gdLst>
                  <a:gd name="T0" fmla="*/ 8 w 78"/>
                  <a:gd name="T1" fmla="*/ 0 h 25"/>
                  <a:gd name="T2" fmla="*/ 70 w 78"/>
                  <a:gd name="T3" fmla="*/ 0 h 25"/>
                  <a:gd name="T4" fmla="*/ 78 w 78"/>
                  <a:gd name="T5" fmla="*/ 9 h 25"/>
                  <a:gd name="T6" fmla="*/ 78 w 78"/>
                  <a:gd name="T7" fmla="*/ 16 h 25"/>
                  <a:gd name="T8" fmla="*/ 70 w 78"/>
                  <a:gd name="T9" fmla="*/ 25 h 25"/>
                  <a:gd name="T10" fmla="*/ 8 w 78"/>
                  <a:gd name="T11" fmla="*/ 25 h 25"/>
                  <a:gd name="T12" fmla="*/ 0 w 78"/>
                  <a:gd name="T13" fmla="*/ 16 h 25"/>
                  <a:gd name="T14" fmla="*/ 0 w 78"/>
                  <a:gd name="T15" fmla="*/ 9 h 25"/>
                  <a:gd name="T16" fmla="*/ 8 w 78"/>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25">
                    <a:moveTo>
                      <a:pt x="8" y="0"/>
                    </a:moveTo>
                    <a:cubicBezTo>
                      <a:pt x="70" y="0"/>
                      <a:pt x="70" y="0"/>
                      <a:pt x="70" y="0"/>
                    </a:cubicBezTo>
                    <a:cubicBezTo>
                      <a:pt x="74" y="0"/>
                      <a:pt x="78" y="4"/>
                      <a:pt x="78" y="9"/>
                    </a:cubicBezTo>
                    <a:cubicBezTo>
                      <a:pt x="78" y="16"/>
                      <a:pt x="78" y="16"/>
                      <a:pt x="78" y="16"/>
                    </a:cubicBezTo>
                    <a:cubicBezTo>
                      <a:pt x="78" y="21"/>
                      <a:pt x="74" y="25"/>
                      <a:pt x="70"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84"/>
              <p:cNvSpPr>
                <a:spLocks/>
              </p:cNvSpPr>
              <p:nvPr/>
            </p:nvSpPr>
            <p:spPr bwMode="auto">
              <a:xfrm>
                <a:off x="7954963" y="3735388"/>
                <a:ext cx="698500" cy="460375"/>
              </a:xfrm>
              <a:custGeom>
                <a:avLst/>
                <a:gdLst>
                  <a:gd name="T0" fmla="*/ 8 w 38"/>
                  <a:gd name="T1" fmla="*/ 0 h 25"/>
                  <a:gd name="T2" fmla="*/ 38 w 38"/>
                  <a:gd name="T3" fmla="*/ 0 h 25"/>
                  <a:gd name="T4" fmla="*/ 38 w 38"/>
                  <a:gd name="T5" fmla="*/ 25 h 25"/>
                  <a:gd name="T6" fmla="*/ 8 w 38"/>
                  <a:gd name="T7" fmla="*/ 25 h 25"/>
                  <a:gd name="T8" fmla="*/ 0 w 38"/>
                  <a:gd name="T9" fmla="*/ 16 h 25"/>
                  <a:gd name="T10" fmla="*/ 0 w 38"/>
                  <a:gd name="T11" fmla="*/ 9 h 25"/>
                  <a:gd name="T12" fmla="*/ 8 w 3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8" h="25">
                    <a:moveTo>
                      <a:pt x="8" y="0"/>
                    </a:moveTo>
                    <a:cubicBezTo>
                      <a:pt x="38" y="0"/>
                      <a:pt x="38" y="0"/>
                      <a:pt x="38" y="0"/>
                    </a:cubicBezTo>
                    <a:cubicBezTo>
                      <a:pt x="38" y="25"/>
                      <a:pt x="38" y="25"/>
                      <a:pt x="38"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85"/>
              <p:cNvSpPr>
                <a:spLocks/>
              </p:cNvSpPr>
              <p:nvPr/>
            </p:nvSpPr>
            <p:spPr bwMode="auto">
              <a:xfrm>
                <a:off x="7974013" y="4103688"/>
                <a:ext cx="1398587" cy="92075"/>
              </a:xfrm>
              <a:custGeom>
                <a:avLst/>
                <a:gdLst>
                  <a:gd name="T0" fmla="*/ 76 w 76"/>
                  <a:gd name="T1" fmla="*/ 0 h 5"/>
                  <a:gd name="T2" fmla="*/ 69 w 76"/>
                  <a:gd name="T3" fmla="*/ 5 h 5"/>
                  <a:gd name="T4" fmla="*/ 7 w 76"/>
                  <a:gd name="T5" fmla="*/ 5 h 5"/>
                  <a:gd name="T6" fmla="*/ 0 w 76"/>
                  <a:gd name="T7" fmla="*/ 0 h 5"/>
                  <a:gd name="T8" fmla="*/ 76 w 76"/>
                  <a:gd name="T9" fmla="*/ 0 h 5"/>
                </a:gdLst>
                <a:ahLst/>
                <a:cxnLst>
                  <a:cxn ang="0">
                    <a:pos x="T0" y="T1"/>
                  </a:cxn>
                  <a:cxn ang="0">
                    <a:pos x="T2" y="T3"/>
                  </a:cxn>
                  <a:cxn ang="0">
                    <a:pos x="T4" y="T5"/>
                  </a:cxn>
                  <a:cxn ang="0">
                    <a:pos x="T6" y="T7"/>
                  </a:cxn>
                  <a:cxn ang="0">
                    <a:pos x="T8" y="T9"/>
                  </a:cxn>
                </a:cxnLst>
                <a:rect l="0" t="0" r="r" b="b"/>
                <a:pathLst>
                  <a:path w="76" h="5">
                    <a:moveTo>
                      <a:pt x="76" y="0"/>
                    </a:moveTo>
                    <a:cubicBezTo>
                      <a:pt x="75" y="3"/>
                      <a:pt x="72" y="5"/>
                      <a:pt x="69" y="5"/>
                    </a:cubicBezTo>
                    <a:cubicBezTo>
                      <a:pt x="7" y="5"/>
                      <a:pt x="7" y="5"/>
                      <a:pt x="7" y="5"/>
                    </a:cubicBezTo>
                    <a:cubicBezTo>
                      <a:pt x="4" y="5"/>
                      <a:pt x="1" y="3"/>
                      <a:pt x="0" y="0"/>
                    </a:cubicBezTo>
                    <a:lnTo>
                      <a:pt x="76"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16" name="TextBox 115"/>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9"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bg1"/>
                    </a:gs>
                    <a:gs pos="30000">
                      <a:schemeClr val="bg1"/>
                    </a:gs>
                  </a:gsLst>
                  <a:lin ang="5400000" scaled="0"/>
                </a:gradFill>
                <a:latin typeface="+mn-lt"/>
                <a:ea typeface="+mn-ea"/>
                <a:cs typeface="+mn-cs"/>
              </a:defRPr>
            </a:lvl1pPr>
          </a:lstStyle>
          <a:p>
            <a:r>
              <a:rPr lang="en-US"/>
              <a:t>Microsoft Confidential</a:t>
            </a:r>
            <a:endParaRPr lang="en-US" dirty="0"/>
          </a:p>
        </p:txBody>
      </p:sp>
      <p:pic>
        <p:nvPicPr>
          <p:cNvPr id="115" name="Picture 114"/>
          <p:cNvPicPr>
            <a:picLocks noChangeAspect="1"/>
          </p:cNvPicPr>
          <p:nvPr userDrawn="1"/>
        </p:nvPicPr>
        <p:blipFill>
          <a:blip r:embed="rId2"/>
          <a:stretch>
            <a:fillRect/>
          </a:stretch>
        </p:blipFill>
        <p:spPr>
          <a:xfrm>
            <a:off x="436564" y="6148991"/>
            <a:ext cx="1161288" cy="368611"/>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rang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559524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214122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46800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388995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4532257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1">
    <p:bg>
      <p:bgPr>
        <a:solidFill>
          <a:schemeClr val="accent3"/>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9163">
                      <a:schemeClr val="tx1"/>
                    </a:gs>
                    <a:gs pos="95397">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7490">
                      <a:schemeClr val="accent3">
                        <a:lumMod val="75000"/>
                      </a:schemeClr>
                    </a:gs>
                    <a:gs pos="88285">
                      <a:schemeClr val="accent3">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7" name="Group 6"/>
          <p:cNvGrpSpPr/>
          <p:nvPr userDrawn="1"/>
        </p:nvGrpSpPr>
        <p:grpSpPr>
          <a:xfrm>
            <a:off x="7657993" y="3089395"/>
            <a:ext cx="4511783" cy="3608268"/>
            <a:chOff x="6527800" y="2483620"/>
            <a:chExt cx="5473700" cy="4377555"/>
          </a:xfrm>
        </p:grpSpPr>
        <p:grpSp>
          <p:nvGrpSpPr>
            <p:cNvPr id="8" name="Group 7"/>
            <p:cNvGrpSpPr/>
            <p:nvPr/>
          </p:nvGrpSpPr>
          <p:grpSpPr>
            <a:xfrm flipH="1">
              <a:off x="8613773" y="2483620"/>
              <a:ext cx="1958976" cy="4377555"/>
              <a:chOff x="8956675" y="449263"/>
              <a:chExt cx="2063751" cy="4611687"/>
            </a:xfrm>
          </p:grpSpPr>
          <p:sp>
            <p:nvSpPr>
              <p:cNvPr id="48"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9"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0"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1"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9" name="Group 8"/>
            <p:cNvGrpSpPr/>
            <p:nvPr/>
          </p:nvGrpSpPr>
          <p:grpSpPr>
            <a:xfrm>
              <a:off x="6527800" y="3994753"/>
              <a:ext cx="3240121" cy="2863247"/>
              <a:chOff x="7045326" y="4452083"/>
              <a:chExt cx="2722595" cy="2405917"/>
            </a:xfrm>
          </p:grpSpPr>
          <p:sp>
            <p:nvSpPr>
              <p:cNvPr id="37"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6"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7"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11" name="Group 10"/>
            <p:cNvGrpSpPr/>
            <p:nvPr/>
          </p:nvGrpSpPr>
          <p:grpSpPr>
            <a:xfrm>
              <a:off x="10091976" y="4361890"/>
              <a:ext cx="1909524" cy="2419674"/>
              <a:chOff x="10091976" y="4967384"/>
              <a:chExt cx="1431688" cy="1814179"/>
            </a:xfrm>
          </p:grpSpPr>
          <p:sp>
            <p:nvSpPr>
              <p:cNvPr id="12"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sp>
        <p:nvSpPr>
          <p:cNvPr id="79" name="TextBox 7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5"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76" name="Picture 7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3612013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2">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7071">
                      <a:schemeClr val="bg2">
                        <a:lumMod val="75000"/>
                      </a:schemeClr>
                    </a:gs>
                    <a:gs pos="92515">
                      <a:schemeClr val="bg2">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412568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3">
    <p:bg>
      <p:bgPr>
        <a:solidFill>
          <a:schemeClr val="accent5"/>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4979">
                      <a:schemeClr val="accent5">
                        <a:lumMod val="50000"/>
                      </a:schemeClr>
                    </a:gs>
                    <a:gs pos="77000">
                      <a:schemeClr val="accent5">
                        <a:lumMod val="50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206773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4">
    <p:bg>
      <p:bgPr>
        <a:solidFill>
          <a:schemeClr val="accent2"/>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9582">
                      <a:schemeClr val="accent2">
                        <a:lumMod val="75000"/>
                      </a:schemeClr>
                    </a:gs>
                    <a:gs pos="84000">
                      <a:schemeClr val="accent2">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pic>
        <p:nvPicPr>
          <p:cNvPr id="6" name="Picture 5"/>
          <p:cNvPicPr>
            <a:picLocks noChangeAspect="1"/>
          </p:cNvPicPr>
          <p:nvPr userDrawn="1"/>
        </p:nvPicPr>
        <p:blipFill>
          <a:blip r:embed="rId2"/>
          <a:stretch>
            <a:fillRect/>
          </a:stretch>
        </p:blipFill>
        <p:spPr>
          <a:xfrm>
            <a:off x="6645047" y="3726250"/>
            <a:ext cx="5334228" cy="2788849"/>
          </a:xfrm>
          <a:prstGeom prst="rect">
            <a:avLst/>
          </a:prstGeom>
        </p:spPr>
      </p:pic>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8" name="Picture 7"/>
          <p:cNvPicPr>
            <a:picLocks noChangeAspect="1"/>
          </p:cNvPicPr>
          <p:nvPr userDrawn="1"/>
        </p:nvPicPr>
        <p:blipFill>
          <a:blip r:embed="rId3">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93644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5">
    <p:bg>
      <p:bgPr>
        <a:solidFill>
          <a:schemeClr val="accent6"/>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88285">
                      <a:schemeClr val="accent6">
                        <a:lumMod val="75000"/>
                      </a:schemeClr>
                    </a:gs>
                    <a:gs pos="66000">
                      <a:schemeClr val="accent6">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6" name="Group 5"/>
          <p:cNvGrpSpPr/>
          <p:nvPr userDrawn="1"/>
        </p:nvGrpSpPr>
        <p:grpSpPr>
          <a:xfrm>
            <a:off x="5937247" y="3062258"/>
            <a:ext cx="6042028" cy="3686645"/>
            <a:chOff x="8092941" y="4424546"/>
            <a:chExt cx="3319523" cy="2025463"/>
          </a:xfrm>
        </p:grpSpPr>
        <p:grpSp>
          <p:nvGrpSpPr>
            <p:cNvPr id="7" name="Group 6"/>
            <p:cNvGrpSpPr/>
            <p:nvPr/>
          </p:nvGrpSpPr>
          <p:grpSpPr>
            <a:xfrm>
              <a:off x="8515202" y="4424546"/>
              <a:ext cx="2897262" cy="2025463"/>
              <a:chOff x="4243570" y="1476299"/>
              <a:chExt cx="3749792" cy="2621469"/>
            </a:xfrm>
          </p:grpSpPr>
          <p:grpSp>
            <p:nvGrpSpPr>
              <p:cNvPr id="9" name="Group 8"/>
              <p:cNvGrpSpPr/>
              <p:nvPr/>
            </p:nvGrpSpPr>
            <p:grpSpPr>
              <a:xfrm>
                <a:off x="6728351" y="3141663"/>
                <a:ext cx="896938" cy="695325"/>
                <a:chOff x="6638926" y="3141663"/>
                <a:chExt cx="896938" cy="695325"/>
              </a:xfrm>
            </p:grpSpPr>
            <p:sp>
              <p:nvSpPr>
                <p:cNvPr id="49" name="Freeform 17"/>
                <p:cNvSpPr>
                  <a:spLocks/>
                </p:cNvSpPr>
                <p:nvPr/>
              </p:nvSpPr>
              <p:spPr bwMode="auto">
                <a:xfrm>
                  <a:off x="7010401" y="3363913"/>
                  <a:ext cx="142875" cy="269875"/>
                </a:xfrm>
                <a:custGeom>
                  <a:avLst/>
                  <a:gdLst>
                    <a:gd name="T0" fmla="*/ 0 w 90"/>
                    <a:gd name="T1" fmla="*/ 170 h 170"/>
                    <a:gd name="T2" fmla="*/ 90 w 90"/>
                    <a:gd name="T3" fmla="*/ 170 h 170"/>
                    <a:gd name="T4" fmla="*/ 80 w 90"/>
                    <a:gd name="T5" fmla="*/ 0 h 170"/>
                    <a:gd name="T6" fmla="*/ 11 w 90"/>
                    <a:gd name="T7" fmla="*/ 0 h 170"/>
                    <a:gd name="T8" fmla="*/ 0 w 90"/>
                    <a:gd name="T9" fmla="*/ 170 h 170"/>
                  </a:gdLst>
                  <a:ahLst/>
                  <a:cxnLst>
                    <a:cxn ang="0">
                      <a:pos x="T0" y="T1"/>
                    </a:cxn>
                    <a:cxn ang="0">
                      <a:pos x="T2" y="T3"/>
                    </a:cxn>
                    <a:cxn ang="0">
                      <a:pos x="T4" y="T5"/>
                    </a:cxn>
                    <a:cxn ang="0">
                      <a:pos x="T6" y="T7"/>
                    </a:cxn>
                    <a:cxn ang="0">
                      <a:pos x="T8" y="T9"/>
                    </a:cxn>
                  </a:cxnLst>
                  <a:rect l="0" t="0" r="r" b="b"/>
                  <a:pathLst>
                    <a:path w="90" h="170">
                      <a:moveTo>
                        <a:pt x="0" y="170"/>
                      </a:moveTo>
                      <a:lnTo>
                        <a:pt x="90" y="170"/>
                      </a:lnTo>
                      <a:lnTo>
                        <a:pt x="80" y="0"/>
                      </a:lnTo>
                      <a:lnTo>
                        <a:pt x="11"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0" name="Freeform 18"/>
                <p:cNvSpPr>
                  <a:spLocks/>
                </p:cNvSpPr>
                <p:nvPr/>
              </p:nvSpPr>
              <p:spPr bwMode="auto">
                <a:xfrm>
                  <a:off x="7042151" y="3141663"/>
                  <a:ext cx="77788" cy="269875"/>
                </a:xfrm>
                <a:custGeom>
                  <a:avLst/>
                  <a:gdLst>
                    <a:gd name="T0" fmla="*/ 0 w 49"/>
                    <a:gd name="T1" fmla="*/ 170 h 170"/>
                    <a:gd name="T2" fmla="*/ 49 w 49"/>
                    <a:gd name="T3" fmla="*/ 170 h 170"/>
                    <a:gd name="T4" fmla="*/ 45 w 49"/>
                    <a:gd name="T5" fmla="*/ 0 h 170"/>
                    <a:gd name="T6" fmla="*/ 6 w 49"/>
                    <a:gd name="T7" fmla="*/ 0 h 170"/>
                    <a:gd name="T8" fmla="*/ 0 w 49"/>
                    <a:gd name="T9" fmla="*/ 170 h 170"/>
                  </a:gdLst>
                  <a:ahLst/>
                  <a:cxnLst>
                    <a:cxn ang="0">
                      <a:pos x="T0" y="T1"/>
                    </a:cxn>
                    <a:cxn ang="0">
                      <a:pos x="T2" y="T3"/>
                    </a:cxn>
                    <a:cxn ang="0">
                      <a:pos x="T4" y="T5"/>
                    </a:cxn>
                    <a:cxn ang="0">
                      <a:pos x="T6" y="T7"/>
                    </a:cxn>
                    <a:cxn ang="0">
                      <a:pos x="T8" y="T9"/>
                    </a:cxn>
                  </a:cxnLst>
                  <a:rect l="0" t="0" r="r" b="b"/>
                  <a:pathLst>
                    <a:path w="49" h="170">
                      <a:moveTo>
                        <a:pt x="0" y="170"/>
                      </a:moveTo>
                      <a:lnTo>
                        <a:pt x="49" y="170"/>
                      </a:lnTo>
                      <a:lnTo>
                        <a:pt x="45" y="0"/>
                      </a:lnTo>
                      <a:lnTo>
                        <a:pt x="6"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1" name="Oval 19"/>
                <p:cNvSpPr>
                  <a:spLocks noChangeArrowheads="1"/>
                </p:cNvSpPr>
                <p:nvPr/>
              </p:nvSpPr>
              <p:spPr bwMode="auto">
                <a:xfrm>
                  <a:off x="7375526" y="3676650"/>
                  <a:ext cx="160338" cy="1603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2" name="Oval 20"/>
                <p:cNvSpPr>
                  <a:spLocks noChangeArrowheads="1"/>
                </p:cNvSpPr>
                <p:nvPr/>
              </p:nvSpPr>
              <p:spPr bwMode="auto">
                <a:xfrm>
                  <a:off x="6638926" y="3671888"/>
                  <a:ext cx="160338" cy="1587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3" name="Freeform 21"/>
                <p:cNvSpPr>
                  <a:spLocks/>
                </p:cNvSpPr>
                <p:nvPr/>
              </p:nvSpPr>
              <p:spPr bwMode="auto">
                <a:xfrm>
                  <a:off x="6719888" y="3546475"/>
                  <a:ext cx="735013" cy="115888"/>
                </a:xfrm>
                <a:custGeom>
                  <a:avLst/>
                  <a:gdLst>
                    <a:gd name="T0" fmla="*/ 0 w 248"/>
                    <a:gd name="T1" fmla="*/ 39 h 39"/>
                    <a:gd name="T2" fmla="*/ 32 w 248"/>
                    <a:gd name="T3" fmla="*/ 18 h 39"/>
                    <a:gd name="T4" fmla="*/ 124 w 248"/>
                    <a:gd name="T5" fmla="*/ 0 h 39"/>
                    <a:gd name="T6" fmla="*/ 216 w 248"/>
                    <a:gd name="T7" fmla="*/ 18 h 39"/>
                    <a:gd name="T8" fmla="*/ 248 w 248"/>
                    <a:gd name="T9" fmla="*/ 39 h 39"/>
                    <a:gd name="T10" fmla="*/ 0 w 248"/>
                    <a:gd name="T11" fmla="*/ 39 h 39"/>
                  </a:gdLst>
                  <a:ahLst/>
                  <a:cxnLst>
                    <a:cxn ang="0">
                      <a:pos x="T0" y="T1"/>
                    </a:cxn>
                    <a:cxn ang="0">
                      <a:pos x="T2" y="T3"/>
                    </a:cxn>
                    <a:cxn ang="0">
                      <a:pos x="T4" y="T5"/>
                    </a:cxn>
                    <a:cxn ang="0">
                      <a:pos x="T6" y="T7"/>
                    </a:cxn>
                    <a:cxn ang="0">
                      <a:pos x="T8" y="T9"/>
                    </a:cxn>
                    <a:cxn ang="0">
                      <a:pos x="T10" y="T11"/>
                    </a:cxn>
                  </a:cxnLst>
                  <a:rect l="0" t="0" r="r" b="b"/>
                  <a:pathLst>
                    <a:path w="248" h="39">
                      <a:moveTo>
                        <a:pt x="0" y="39"/>
                      </a:moveTo>
                      <a:cubicBezTo>
                        <a:pt x="5" y="27"/>
                        <a:pt x="16" y="22"/>
                        <a:pt x="32" y="18"/>
                      </a:cubicBezTo>
                      <a:cubicBezTo>
                        <a:pt x="124" y="0"/>
                        <a:pt x="124" y="0"/>
                        <a:pt x="124" y="0"/>
                      </a:cubicBezTo>
                      <a:cubicBezTo>
                        <a:pt x="216" y="18"/>
                        <a:pt x="216" y="18"/>
                        <a:pt x="216" y="18"/>
                      </a:cubicBezTo>
                      <a:cubicBezTo>
                        <a:pt x="230" y="21"/>
                        <a:pt x="243" y="27"/>
                        <a:pt x="248" y="39"/>
                      </a:cubicBez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4" name="Rectangle 22"/>
                <p:cNvSpPr>
                  <a:spLocks noChangeArrowheads="1"/>
                </p:cNvSpPr>
                <p:nvPr/>
              </p:nvSpPr>
              <p:spPr bwMode="auto">
                <a:xfrm>
                  <a:off x="7375526" y="3662363"/>
                  <a:ext cx="79375"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5" name="Rectangle 23"/>
                <p:cNvSpPr>
                  <a:spLocks noChangeArrowheads="1"/>
                </p:cNvSpPr>
                <p:nvPr/>
              </p:nvSpPr>
              <p:spPr bwMode="auto">
                <a:xfrm>
                  <a:off x="6719888" y="3662363"/>
                  <a:ext cx="79375" cy="88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6" name="Freeform 24"/>
                <p:cNvSpPr>
                  <a:spLocks/>
                </p:cNvSpPr>
                <p:nvPr/>
              </p:nvSpPr>
              <p:spPr bwMode="auto">
                <a:xfrm>
                  <a:off x="7102476" y="3676650"/>
                  <a:ext cx="38100"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2" y="54"/>
                        <a:pt x="3" y="54"/>
                      </a:cubicBezTo>
                      <a:cubicBezTo>
                        <a:pt x="10" y="54"/>
                        <a:pt x="10" y="54"/>
                        <a:pt x="10" y="54"/>
                      </a:cubicBezTo>
                      <a:cubicBezTo>
                        <a:pt x="12" y="54"/>
                        <a:pt x="13" y="52"/>
                        <a:pt x="13" y="51"/>
                      </a:cubicBezTo>
                      <a:cubicBezTo>
                        <a:pt x="13" y="3"/>
                        <a:pt x="13" y="3"/>
                        <a:pt x="13" y="3"/>
                      </a:cubicBezTo>
                      <a:cubicBezTo>
                        <a:pt x="13" y="1"/>
                        <a:pt x="12" y="0"/>
                        <a:pt x="10" y="0"/>
                      </a:cubicBezTo>
                      <a:cubicBezTo>
                        <a:pt x="3" y="0"/>
                        <a:pt x="3" y="0"/>
                        <a:pt x="3" y="0"/>
                      </a:cubicBezTo>
                      <a:cubicBezTo>
                        <a:pt x="2"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7" name="Freeform 25"/>
                <p:cNvSpPr>
                  <a:spLocks/>
                </p:cNvSpPr>
                <p:nvPr/>
              </p:nvSpPr>
              <p:spPr bwMode="auto">
                <a:xfrm>
                  <a:off x="7021513" y="3676650"/>
                  <a:ext cx="39688"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1" y="54"/>
                        <a:pt x="3" y="54"/>
                      </a:cubicBezTo>
                      <a:cubicBezTo>
                        <a:pt x="10" y="54"/>
                        <a:pt x="10" y="54"/>
                        <a:pt x="10" y="54"/>
                      </a:cubicBezTo>
                      <a:cubicBezTo>
                        <a:pt x="11" y="54"/>
                        <a:pt x="13" y="52"/>
                        <a:pt x="13" y="51"/>
                      </a:cubicBezTo>
                      <a:cubicBezTo>
                        <a:pt x="13" y="3"/>
                        <a:pt x="13" y="3"/>
                        <a:pt x="13" y="3"/>
                      </a:cubicBezTo>
                      <a:cubicBezTo>
                        <a:pt x="13" y="1"/>
                        <a:pt x="11" y="0"/>
                        <a:pt x="10" y="0"/>
                      </a:cubicBezTo>
                      <a:cubicBezTo>
                        <a:pt x="3" y="0"/>
                        <a:pt x="3" y="0"/>
                        <a:pt x="3" y="0"/>
                      </a:cubicBezTo>
                      <a:cubicBezTo>
                        <a:pt x="1"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8" name="Rectangle 26"/>
                <p:cNvSpPr>
                  <a:spLocks noChangeArrowheads="1"/>
                </p:cNvSpPr>
                <p:nvPr/>
              </p:nvSpPr>
              <p:spPr bwMode="auto">
                <a:xfrm>
                  <a:off x="7040563" y="3562350"/>
                  <a:ext cx="82550" cy="2238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1" name="Group 10"/>
              <p:cNvGrpSpPr/>
              <p:nvPr/>
            </p:nvGrpSpPr>
            <p:grpSpPr>
              <a:xfrm rot="1103645">
                <a:off x="6767684" y="1476299"/>
                <a:ext cx="1225678" cy="1846263"/>
                <a:chOff x="6413501" y="1441450"/>
                <a:chExt cx="1225678" cy="1846263"/>
              </a:xfrm>
            </p:grpSpPr>
            <p:sp>
              <p:nvSpPr>
                <p:cNvPr id="25" name="Rectangle 5"/>
                <p:cNvSpPr>
                  <a:spLocks noChangeArrowheads="1"/>
                </p:cNvSpPr>
                <p:nvPr/>
              </p:nvSpPr>
              <p:spPr bwMode="auto">
                <a:xfrm>
                  <a:off x="7286626" y="1944688"/>
                  <a:ext cx="185738" cy="153988"/>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6" name="Freeform 6"/>
                <p:cNvSpPr>
                  <a:spLocks/>
                </p:cNvSpPr>
                <p:nvPr/>
              </p:nvSpPr>
              <p:spPr bwMode="auto">
                <a:xfrm>
                  <a:off x="7286626" y="1985963"/>
                  <a:ext cx="185738" cy="92075"/>
                </a:xfrm>
                <a:custGeom>
                  <a:avLst/>
                  <a:gdLst>
                    <a:gd name="T0" fmla="*/ 0 w 117"/>
                    <a:gd name="T1" fmla="*/ 22 h 58"/>
                    <a:gd name="T2" fmla="*/ 117 w 117"/>
                    <a:gd name="T3" fmla="*/ 0 h 58"/>
                    <a:gd name="T4" fmla="*/ 0 w 117"/>
                    <a:gd name="T5" fmla="*/ 58 h 58"/>
                    <a:gd name="T6" fmla="*/ 0 w 117"/>
                    <a:gd name="T7" fmla="*/ 22 h 58"/>
                  </a:gdLst>
                  <a:ahLst/>
                  <a:cxnLst>
                    <a:cxn ang="0">
                      <a:pos x="T0" y="T1"/>
                    </a:cxn>
                    <a:cxn ang="0">
                      <a:pos x="T2" y="T3"/>
                    </a:cxn>
                    <a:cxn ang="0">
                      <a:pos x="T4" y="T5"/>
                    </a:cxn>
                    <a:cxn ang="0">
                      <a:pos x="T6" y="T7"/>
                    </a:cxn>
                  </a:cxnLst>
                  <a:rect l="0" t="0" r="r" b="b"/>
                  <a:pathLst>
                    <a:path w="117" h="58">
                      <a:moveTo>
                        <a:pt x="0" y="22"/>
                      </a:moveTo>
                      <a:lnTo>
                        <a:pt x="117" y="0"/>
                      </a:lnTo>
                      <a:lnTo>
                        <a:pt x="0" y="58"/>
                      </a:lnTo>
                      <a:lnTo>
                        <a:pt x="0" y="22"/>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7" name="Freeform 7"/>
                <p:cNvSpPr>
                  <a:spLocks/>
                </p:cNvSpPr>
                <p:nvPr/>
              </p:nvSpPr>
              <p:spPr bwMode="auto">
                <a:xfrm>
                  <a:off x="6962776" y="1506538"/>
                  <a:ext cx="601663" cy="55245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8" name="Freeform 8"/>
                <p:cNvSpPr>
                  <a:spLocks/>
                </p:cNvSpPr>
                <p:nvPr/>
              </p:nvSpPr>
              <p:spPr bwMode="auto">
                <a:xfrm>
                  <a:off x="6997701" y="1441450"/>
                  <a:ext cx="603250" cy="592138"/>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9" name="Freeform 9"/>
                <p:cNvSpPr>
                  <a:spLocks/>
                </p:cNvSpPr>
                <p:nvPr/>
              </p:nvSpPr>
              <p:spPr bwMode="auto">
                <a:xfrm>
                  <a:off x="7239001" y="1701800"/>
                  <a:ext cx="88900" cy="147638"/>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0" name="Oval 10"/>
                <p:cNvSpPr>
                  <a:spLocks noChangeArrowheads="1"/>
                </p:cNvSpPr>
                <p:nvPr/>
              </p:nvSpPr>
              <p:spPr bwMode="auto">
                <a:xfrm>
                  <a:off x="7064376" y="1801813"/>
                  <a:ext cx="34925"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1" name="Freeform 11"/>
                <p:cNvSpPr>
                  <a:spLocks/>
                </p:cNvSpPr>
                <p:nvPr/>
              </p:nvSpPr>
              <p:spPr bwMode="auto">
                <a:xfrm>
                  <a:off x="7037388" y="1920875"/>
                  <a:ext cx="96838" cy="76200"/>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2" name="Freeform 12"/>
                <p:cNvSpPr>
                  <a:spLocks/>
                </p:cNvSpPr>
                <p:nvPr/>
              </p:nvSpPr>
              <p:spPr bwMode="auto">
                <a:xfrm>
                  <a:off x="7116763" y="1897063"/>
                  <a:ext cx="41275" cy="444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3" name="Freeform 13"/>
                <p:cNvSpPr>
                  <a:spLocks/>
                </p:cNvSpPr>
                <p:nvPr/>
              </p:nvSpPr>
              <p:spPr bwMode="auto">
                <a:xfrm>
                  <a:off x="6419851" y="2811463"/>
                  <a:ext cx="1052513" cy="250825"/>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4" name="Freeform 14"/>
                <p:cNvSpPr>
                  <a:spLocks/>
                </p:cNvSpPr>
                <p:nvPr/>
              </p:nvSpPr>
              <p:spPr bwMode="auto">
                <a:xfrm>
                  <a:off x="7154863" y="2078038"/>
                  <a:ext cx="317500" cy="735013"/>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D83B01">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5" name="Freeform 27"/>
                <p:cNvSpPr>
                  <a:spLocks/>
                </p:cNvSpPr>
                <p:nvPr/>
              </p:nvSpPr>
              <p:spPr bwMode="auto">
                <a:xfrm>
                  <a:off x="6846888" y="3092450"/>
                  <a:ext cx="471488" cy="58738"/>
                </a:xfrm>
                <a:custGeom>
                  <a:avLst/>
                  <a:gdLst>
                    <a:gd name="T0" fmla="*/ 0 w 159"/>
                    <a:gd name="T1" fmla="*/ 10 h 20"/>
                    <a:gd name="T2" fmla="*/ 10 w 159"/>
                    <a:gd name="T3" fmla="*/ 20 h 20"/>
                    <a:gd name="T4" fmla="*/ 148 w 159"/>
                    <a:gd name="T5" fmla="*/ 20 h 20"/>
                    <a:gd name="T6" fmla="*/ 159 w 159"/>
                    <a:gd name="T7" fmla="*/ 10 h 20"/>
                    <a:gd name="T8" fmla="*/ 159 w 159"/>
                    <a:gd name="T9" fmla="*/ 10 h 20"/>
                    <a:gd name="T10" fmla="*/ 148 w 159"/>
                    <a:gd name="T11" fmla="*/ 0 h 20"/>
                    <a:gd name="T12" fmla="*/ 10 w 159"/>
                    <a:gd name="T13" fmla="*/ 0 h 20"/>
                    <a:gd name="T14" fmla="*/ 0 w 15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
                      <a:moveTo>
                        <a:pt x="0" y="10"/>
                      </a:moveTo>
                      <a:cubicBezTo>
                        <a:pt x="0" y="16"/>
                        <a:pt x="4" y="20"/>
                        <a:pt x="10" y="20"/>
                      </a:cubicBezTo>
                      <a:cubicBezTo>
                        <a:pt x="148" y="20"/>
                        <a:pt x="148" y="20"/>
                        <a:pt x="148" y="20"/>
                      </a:cubicBezTo>
                      <a:cubicBezTo>
                        <a:pt x="154" y="20"/>
                        <a:pt x="159" y="16"/>
                        <a:pt x="159" y="10"/>
                      </a:cubicBezTo>
                      <a:cubicBezTo>
                        <a:pt x="159" y="10"/>
                        <a:pt x="159" y="10"/>
                        <a:pt x="159" y="10"/>
                      </a:cubicBezTo>
                      <a:cubicBezTo>
                        <a:pt x="159" y="4"/>
                        <a:pt x="154" y="0"/>
                        <a:pt x="148" y="0"/>
                      </a:cubicBezTo>
                      <a:cubicBezTo>
                        <a:pt x="10" y="0"/>
                        <a:pt x="10"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6" name="Freeform 28"/>
                <p:cNvSpPr>
                  <a:spLocks/>
                </p:cNvSpPr>
                <p:nvPr/>
              </p:nvSpPr>
              <p:spPr bwMode="auto">
                <a:xfrm>
                  <a:off x="6630988" y="3055938"/>
                  <a:ext cx="901700" cy="65088"/>
                </a:xfrm>
                <a:custGeom>
                  <a:avLst/>
                  <a:gdLst>
                    <a:gd name="T0" fmla="*/ 304 w 304"/>
                    <a:gd name="T1" fmla="*/ 0 h 22"/>
                    <a:gd name="T2" fmla="*/ 304 w 304"/>
                    <a:gd name="T3" fmla="*/ 0 h 22"/>
                    <a:gd name="T4" fmla="*/ 282 w 304"/>
                    <a:gd name="T5" fmla="*/ 22 h 22"/>
                    <a:gd name="T6" fmla="*/ 22 w 304"/>
                    <a:gd name="T7" fmla="*/ 22 h 22"/>
                    <a:gd name="T8" fmla="*/ 0 w 304"/>
                    <a:gd name="T9" fmla="*/ 0 h 22"/>
                    <a:gd name="T10" fmla="*/ 0 w 304"/>
                    <a:gd name="T11" fmla="*/ 0 h 22"/>
                    <a:gd name="T12" fmla="*/ 304 w 30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4" h="22">
                      <a:moveTo>
                        <a:pt x="304" y="0"/>
                      </a:moveTo>
                      <a:cubicBezTo>
                        <a:pt x="304" y="0"/>
                        <a:pt x="304" y="0"/>
                        <a:pt x="304" y="0"/>
                      </a:cubicBezTo>
                      <a:cubicBezTo>
                        <a:pt x="304" y="12"/>
                        <a:pt x="294" y="22"/>
                        <a:pt x="282" y="22"/>
                      </a:cubicBezTo>
                      <a:cubicBezTo>
                        <a:pt x="22" y="22"/>
                        <a:pt x="22" y="22"/>
                        <a:pt x="22" y="22"/>
                      </a:cubicBezTo>
                      <a:cubicBezTo>
                        <a:pt x="10" y="22"/>
                        <a:pt x="0" y="12"/>
                        <a:pt x="0" y="0"/>
                      </a:cubicBezTo>
                      <a:cubicBezTo>
                        <a:pt x="0" y="0"/>
                        <a:pt x="0" y="0"/>
                        <a:pt x="0" y="0"/>
                      </a:cubicBezTo>
                      <a:lnTo>
                        <a:pt x="30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7" name="Freeform 29"/>
                <p:cNvSpPr>
                  <a:spLocks/>
                </p:cNvSpPr>
                <p:nvPr/>
              </p:nvSpPr>
              <p:spPr bwMode="auto">
                <a:xfrm>
                  <a:off x="7470908" y="2048827"/>
                  <a:ext cx="65088" cy="795337"/>
                </a:xfrm>
                <a:custGeom>
                  <a:avLst/>
                  <a:gdLst>
                    <a:gd name="T0" fmla="*/ 0 w 22"/>
                    <a:gd name="T1" fmla="*/ 0 h 269"/>
                    <a:gd name="T2" fmla="*/ 0 w 22"/>
                    <a:gd name="T3" fmla="*/ 0 h 269"/>
                    <a:gd name="T4" fmla="*/ 22 w 22"/>
                    <a:gd name="T5" fmla="*/ 22 h 269"/>
                    <a:gd name="T6" fmla="*/ 22 w 22"/>
                    <a:gd name="T7" fmla="*/ 247 h 269"/>
                    <a:gd name="T8" fmla="*/ 0 w 22"/>
                    <a:gd name="T9" fmla="*/ 269 h 269"/>
                    <a:gd name="T10" fmla="*/ 0 w 22"/>
                    <a:gd name="T11" fmla="*/ 269 h 269"/>
                    <a:gd name="T12" fmla="*/ 0 w 2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2" h="269">
                      <a:moveTo>
                        <a:pt x="0" y="0"/>
                      </a:moveTo>
                      <a:cubicBezTo>
                        <a:pt x="0" y="0"/>
                        <a:pt x="0" y="0"/>
                        <a:pt x="0" y="0"/>
                      </a:cubicBezTo>
                      <a:cubicBezTo>
                        <a:pt x="12" y="0"/>
                        <a:pt x="22" y="9"/>
                        <a:pt x="22" y="22"/>
                      </a:cubicBezTo>
                      <a:cubicBezTo>
                        <a:pt x="22" y="247"/>
                        <a:pt x="22" y="247"/>
                        <a:pt x="22" y="247"/>
                      </a:cubicBezTo>
                      <a:cubicBezTo>
                        <a:pt x="22" y="259"/>
                        <a:pt x="12" y="269"/>
                        <a:pt x="0" y="269"/>
                      </a:cubicBezTo>
                      <a:cubicBezTo>
                        <a:pt x="0" y="269"/>
                        <a:pt x="0" y="269"/>
                        <a:pt x="0" y="269"/>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8" name="Freeform 30"/>
                <p:cNvSpPr>
                  <a:spLocks/>
                </p:cNvSpPr>
                <p:nvPr/>
              </p:nvSpPr>
              <p:spPr bwMode="auto">
                <a:xfrm>
                  <a:off x="7116895" y="2488562"/>
                  <a:ext cx="468313" cy="677864"/>
                </a:xfrm>
                <a:custGeom>
                  <a:avLst/>
                  <a:gdLst>
                    <a:gd name="T0" fmla="*/ 0 w 158"/>
                    <a:gd name="T1" fmla="*/ 229 h 229"/>
                    <a:gd name="T2" fmla="*/ 122 w 158"/>
                    <a:gd name="T3" fmla="*/ 229 h 229"/>
                    <a:gd name="T4" fmla="*/ 158 w 158"/>
                    <a:gd name="T5" fmla="*/ 193 h 229"/>
                    <a:gd name="T6" fmla="*/ 158 w 158"/>
                    <a:gd name="T7" fmla="*/ 0 h 229"/>
                    <a:gd name="T8" fmla="*/ 142 w 158"/>
                    <a:gd name="T9" fmla="*/ 0 h 229"/>
                    <a:gd name="T10" fmla="*/ 142 w 158"/>
                    <a:gd name="T11" fmla="*/ 193 h 229"/>
                    <a:gd name="T12" fmla="*/ 122 w 158"/>
                    <a:gd name="T13" fmla="*/ 213 h 229"/>
                    <a:gd name="T14" fmla="*/ 0 w 158"/>
                    <a:gd name="T15" fmla="*/ 213 h 229"/>
                    <a:gd name="T16" fmla="*/ 0 w 158"/>
                    <a:gd name="T17"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29">
                      <a:moveTo>
                        <a:pt x="0" y="229"/>
                      </a:moveTo>
                      <a:cubicBezTo>
                        <a:pt x="122" y="229"/>
                        <a:pt x="122" y="229"/>
                        <a:pt x="122" y="229"/>
                      </a:cubicBezTo>
                      <a:cubicBezTo>
                        <a:pt x="141" y="229"/>
                        <a:pt x="158" y="213"/>
                        <a:pt x="158" y="193"/>
                      </a:cubicBezTo>
                      <a:cubicBezTo>
                        <a:pt x="158" y="0"/>
                        <a:pt x="158" y="0"/>
                        <a:pt x="158" y="0"/>
                      </a:cubicBezTo>
                      <a:cubicBezTo>
                        <a:pt x="142" y="0"/>
                        <a:pt x="142" y="0"/>
                        <a:pt x="142" y="0"/>
                      </a:cubicBezTo>
                      <a:cubicBezTo>
                        <a:pt x="142" y="193"/>
                        <a:pt x="142" y="193"/>
                        <a:pt x="142" y="193"/>
                      </a:cubicBezTo>
                      <a:cubicBezTo>
                        <a:pt x="142" y="204"/>
                        <a:pt x="133" y="213"/>
                        <a:pt x="122" y="213"/>
                      </a:cubicBezTo>
                      <a:cubicBezTo>
                        <a:pt x="0" y="213"/>
                        <a:pt x="0" y="213"/>
                        <a:pt x="0" y="213"/>
                      </a:cubicBezTo>
                      <a:lnTo>
                        <a:pt x="0"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9" name="Freeform 31"/>
                <p:cNvSpPr>
                  <a:spLocks/>
                </p:cNvSpPr>
                <p:nvPr/>
              </p:nvSpPr>
              <p:spPr bwMode="auto">
                <a:xfrm>
                  <a:off x="7181851" y="3182938"/>
                  <a:ext cx="115888" cy="104775"/>
                </a:xfrm>
                <a:custGeom>
                  <a:avLst/>
                  <a:gdLst>
                    <a:gd name="T0" fmla="*/ 39 w 39"/>
                    <a:gd name="T1" fmla="*/ 0 h 35"/>
                    <a:gd name="T2" fmla="*/ 39 w 39"/>
                    <a:gd name="T3" fmla="*/ 19 h 35"/>
                    <a:gd name="T4" fmla="*/ 24 w 39"/>
                    <a:gd name="T5" fmla="*/ 35 h 35"/>
                    <a:gd name="T6" fmla="*/ 16 w 39"/>
                    <a:gd name="T7" fmla="*/ 35 h 35"/>
                    <a:gd name="T8" fmla="*/ 0 w 39"/>
                    <a:gd name="T9" fmla="*/ 19 h 35"/>
                    <a:gd name="T10" fmla="*/ 0 w 39"/>
                    <a:gd name="T11" fmla="*/ 0 h 35"/>
                    <a:gd name="T12" fmla="*/ 39 w 39"/>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9" h="35">
                      <a:moveTo>
                        <a:pt x="39" y="0"/>
                      </a:moveTo>
                      <a:cubicBezTo>
                        <a:pt x="39" y="19"/>
                        <a:pt x="39" y="19"/>
                        <a:pt x="39" y="19"/>
                      </a:cubicBezTo>
                      <a:cubicBezTo>
                        <a:pt x="39" y="28"/>
                        <a:pt x="32" y="35"/>
                        <a:pt x="24" y="35"/>
                      </a:cubicBezTo>
                      <a:cubicBezTo>
                        <a:pt x="16" y="35"/>
                        <a:pt x="16" y="35"/>
                        <a:pt x="16" y="35"/>
                      </a:cubicBezTo>
                      <a:cubicBezTo>
                        <a:pt x="7" y="35"/>
                        <a:pt x="0" y="28"/>
                        <a:pt x="0" y="19"/>
                      </a:cubicBezTo>
                      <a:cubicBezTo>
                        <a:pt x="0" y="0"/>
                        <a:pt x="0" y="0"/>
                        <a:pt x="0" y="0"/>
                      </a:cubicBez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0" name="Freeform 32"/>
                <p:cNvSpPr>
                  <a:spLocks/>
                </p:cNvSpPr>
                <p:nvPr/>
              </p:nvSpPr>
              <p:spPr bwMode="auto">
                <a:xfrm>
                  <a:off x="7539166" y="2429827"/>
                  <a:ext cx="100013" cy="119064"/>
                </a:xfrm>
                <a:custGeom>
                  <a:avLst/>
                  <a:gdLst>
                    <a:gd name="T0" fmla="*/ 0 w 34"/>
                    <a:gd name="T1" fmla="*/ 0 h 40"/>
                    <a:gd name="T2" fmla="*/ 18 w 34"/>
                    <a:gd name="T3" fmla="*/ 0 h 40"/>
                    <a:gd name="T4" fmla="*/ 34 w 34"/>
                    <a:gd name="T5" fmla="*/ 16 h 40"/>
                    <a:gd name="T6" fmla="*/ 34 w 34"/>
                    <a:gd name="T7" fmla="*/ 24 h 40"/>
                    <a:gd name="T8" fmla="*/ 18 w 34"/>
                    <a:gd name="T9" fmla="*/ 40 h 40"/>
                    <a:gd name="T10" fmla="*/ 0 w 34"/>
                    <a:gd name="T11" fmla="*/ 40 h 40"/>
                    <a:gd name="T12" fmla="*/ 0 w 3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4" h="40">
                      <a:moveTo>
                        <a:pt x="0" y="0"/>
                      </a:moveTo>
                      <a:cubicBezTo>
                        <a:pt x="18" y="0"/>
                        <a:pt x="18" y="0"/>
                        <a:pt x="18" y="0"/>
                      </a:cubicBezTo>
                      <a:cubicBezTo>
                        <a:pt x="27" y="0"/>
                        <a:pt x="34" y="7"/>
                        <a:pt x="34" y="16"/>
                      </a:cubicBezTo>
                      <a:cubicBezTo>
                        <a:pt x="34" y="24"/>
                        <a:pt x="34" y="24"/>
                        <a:pt x="34" y="24"/>
                      </a:cubicBezTo>
                      <a:cubicBezTo>
                        <a:pt x="34" y="33"/>
                        <a:pt x="27" y="40"/>
                        <a:pt x="18" y="40"/>
                      </a:cubicBezTo>
                      <a:cubicBezTo>
                        <a:pt x="0" y="40"/>
                        <a:pt x="0" y="40"/>
                        <a:pt x="0" y="4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1" name="Freeform 33"/>
                <p:cNvSpPr>
                  <a:spLocks/>
                </p:cNvSpPr>
                <p:nvPr/>
              </p:nvSpPr>
              <p:spPr bwMode="auto">
                <a:xfrm>
                  <a:off x="6562726" y="2771775"/>
                  <a:ext cx="461963" cy="39688"/>
                </a:xfrm>
                <a:custGeom>
                  <a:avLst/>
                  <a:gdLst>
                    <a:gd name="T0" fmla="*/ 0 w 291"/>
                    <a:gd name="T1" fmla="*/ 0 h 25"/>
                    <a:gd name="T2" fmla="*/ 291 w 291"/>
                    <a:gd name="T3" fmla="*/ 13 h 25"/>
                    <a:gd name="T4" fmla="*/ 291 w 291"/>
                    <a:gd name="T5" fmla="*/ 25 h 25"/>
                    <a:gd name="T6" fmla="*/ 0 w 291"/>
                    <a:gd name="T7" fmla="*/ 25 h 25"/>
                    <a:gd name="T8" fmla="*/ 0 w 291"/>
                    <a:gd name="T9" fmla="*/ 0 h 25"/>
                  </a:gdLst>
                  <a:ahLst/>
                  <a:cxnLst>
                    <a:cxn ang="0">
                      <a:pos x="T0" y="T1"/>
                    </a:cxn>
                    <a:cxn ang="0">
                      <a:pos x="T2" y="T3"/>
                    </a:cxn>
                    <a:cxn ang="0">
                      <a:pos x="T4" y="T5"/>
                    </a:cxn>
                    <a:cxn ang="0">
                      <a:pos x="T6" y="T7"/>
                    </a:cxn>
                    <a:cxn ang="0">
                      <a:pos x="T8" y="T9"/>
                    </a:cxn>
                  </a:cxnLst>
                  <a:rect l="0" t="0" r="r" b="b"/>
                  <a:pathLst>
                    <a:path w="291" h="25">
                      <a:moveTo>
                        <a:pt x="0" y="0"/>
                      </a:moveTo>
                      <a:lnTo>
                        <a:pt x="291" y="13"/>
                      </a:lnTo>
                      <a:lnTo>
                        <a:pt x="291" y="25"/>
                      </a:lnTo>
                      <a:lnTo>
                        <a:pt x="0" y="25"/>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2" name="Freeform 34"/>
                <p:cNvSpPr>
                  <a:spLocks/>
                </p:cNvSpPr>
                <p:nvPr/>
              </p:nvSpPr>
              <p:spPr bwMode="auto">
                <a:xfrm>
                  <a:off x="6413501" y="2336800"/>
                  <a:ext cx="157163" cy="450850"/>
                </a:xfrm>
                <a:custGeom>
                  <a:avLst/>
                  <a:gdLst>
                    <a:gd name="T0" fmla="*/ 75 w 99"/>
                    <a:gd name="T1" fmla="*/ 284 h 284"/>
                    <a:gd name="T2" fmla="*/ 0 w 99"/>
                    <a:gd name="T3" fmla="*/ 2 h 284"/>
                    <a:gd name="T4" fmla="*/ 8 w 99"/>
                    <a:gd name="T5" fmla="*/ 0 h 284"/>
                    <a:gd name="T6" fmla="*/ 99 w 99"/>
                    <a:gd name="T7" fmla="*/ 274 h 284"/>
                    <a:gd name="T8" fmla="*/ 75 w 99"/>
                    <a:gd name="T9" fmla="*/ 284 h 284"/>
                  </a:gdLst>
                  <a:ahLst/>
                  <a:cxnLst>
                    <a:cxn ang="0">
                      <a:pos x="T0" y="T1"/>
                    </a:cxn>
                    <a:cxn ang="0">
                      <a:pos x="T2" y="T3"/>
                    </a:cxn>
                    <a:cxn ang="0">
                      <a:pos x="T4" y="T5"/>
                    </a:cxn>
                    <a:cxn ang="0">
                      <a:pos x="T6" y="T7"/>
                    </a:cxn>
                    <a:cxn ang="0">
                      <a:pos x="T8" y="T9"/>
                    </a:cxn>
                  </a:cxnLst>
                  <a:rect l="0" t="0" r="r" b="b"/>
                  <a:pathLst>
                    <a:path w="99" h="284">
                      <a:moveTo>
                        <a:pt x="75" y="284"/>
                      </a:moveTo>
                      <a:lnTo>
                        <a:pt x="0" y="2"/>
                      </a:lnTo>
                      <a:lnTo>
                        <a:pt x="8" y="0"/>
                      </a:lnTo>
                      <a:lnTo>
                        <a:pt x="99" y="274"/>
                      </a:lnTo>
                      <a:lnTo>
                        <a:pt x="75" y="284"/>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3" name="Oval 35"/>
                <p:cNvSpPr>
                  <a:spLocks noChangeArrowheads="1"/>
                </p:cNvSpPr>
                <p:nvPr/>
              </p:nvSpPr>
              <p:spPr bwMode="auto">
                <a:xfrm>
                  <a:off x="6532563" y="2754313"/>
                  <a:ext cx="58738" cy="5715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4" name="Freeform 36"/>
                <p:cNvSpPr>
                  <a:spLocks/>
                </p:cNvSpPr>
                <p:nvPr/>
              </p:nvSpPr>
              <p:spPr bwMode="auto">
                <a:xfrm>
                  <a:off x="7283451" y="2181225"/>
                  <a:ext cx="153988" cy="631825"/>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5" name="Freeform 37"/>
                <p:cNvSpPr>
                  <a:spLocks/>
                </p:cNvSpPr>
                <p:nvPr/>
              </p:nvSpPr>
              <p:spPr bwMode="auto">
                <a:xfrm>
                  <a:off x="6846888" y="2660650"/>
                  <a:ext cx="590550" cy="152400"/>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6" name="Freeform 38"/>
                <p:cNvSpPr>
                  <a:spLocks/>
                </p:cNvSpPr>
                <p:nvPr/>
              </p:nvSpPr>
              <p:spPr bwMode="auto">
                <a:xfrm>
                  <a:off x="6775451" y="2660650"/>
                  <a:ext cx="306388" cy="152400"/>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7" name="Rectangle 39"/>
                <p:cNvSpPr>
                  <a:spLocks noChangeArrowheads="1"/>
                </p:cNvSpPr>
                <p:nvPr/>
              </p:nvSpPr>
              <p:spPr bwMode="auto">
                <a:xfrm>
                  <a:off x="7010401" y="2660650"/>
                  <a:ext cx="71438" cy="152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8" name="Rectangle 40"/>
                <p:cNvSpPr>
                  <a:spLocks noChangeArrowheads="1"/>
                </p:cNvSpPr>
                <p:nvPr/>
              </p:nvSpPr>
              <p:spPr bwMode="auto">
                <a:xfrm>
                  <a:off x="7280276" y="2171700"/>
                  <a:ext cx="192088" cy="298450"/>
                </a:xfrm>
                <a:prstGeom prst="rect">
                  <a:avLst/>
                </a:prstGeom>
                <a:solidFill>
                  <a:srgbClr val="D83B01">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2" name="Group 11"/>
              <p:cNvGrpSpPr/>
              <p:nvPr/>
            </p:nvGrpSpPr>
            <p:grpSpPr>
              <a:xfrm>
                <a:off x="4243570" y="3315652"/>
                <a:ext cx="2525262" cy="593085"/>
                <a:chOff x="4243570" y="3315652"/>
                <a:chExt cx="2525262" cy="593085"/>
              </a:xfrm>
            </p:grpSpPr>
            <p:sp>
              <p:nvSpPr>
                <p:cNvPr id="22" name="Freeform 21"/>
                <p:cNvSpPr>
                  <a:spLocks/>
                </p:cNvSpPr>
                <p:nvPr/>
              </p:nvSpPr>
              <p:spPr bwMode="auto">
                <a:xfrm>
                  <a:off x="4243570" y="3504565"/>
                  <a:ext cx="512979" cy="404172"/>
                </a:xfrm>
                <a:custGeom>
                  <a:avLst/>
                  <a:gdLst>
                    <a:gd name="connsiteX0" fmla="*/ 373039 w 512979"/>
                    <a:gd name="connsiteY0" fmla="*/ 0 h 404172"/>
                    <a:gd name="connsiteX1" fmla="*/ 482434 w 512979"/>
                    <a:gd name="connsiteY1" fmla="*/ 0 h 404172"/>
                    <a:gd name="connsiteX2" fmla="*/ 499938 w 512979"/>
                    <a:gd name="connsiteY2" fmla="*/ 61406 h 404172"/>
                    <a:gd name="connsiteX3" fmla="*/ 179251 w 512979"/>
                    <a:gd name="connsiteY3" fmla="*/ 404172 h 404172"/>
                    <a:gd name="connsiteX4" fmla="*/ 0 w 512979"/>
                    <a:gd name="connsiteY4" fmla="*/ 404172 h 404172"/>
                    <a:gd name="connsiteX5" fmla="*/ 69947 w 512979"/>
                    <a:gd name="connsiteY5" fmla="*/ 321209 h 404172"/>
                    <a:gd name="connsiteX6" fmla="*/ 311778 w 512979"/>
                    <a:gd name="connsiteY6" fmla="*/ 35089 h 404172"/>
                    <a:gd name="connsiteX7" fmla="*/ 373039 w 512979"/>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79" h="404172">
                      <a:moveTo>
                        <a:pt x="373039" y="0"/>
                      </a:moveTo>
                      <a:cubicBezTo>
                        <a:pt x="482434" y="0"/>
                        <a:pt x="482434" y="0"/>
                        <a:pt x="482434" y="0"/>
                      </a:cubicBezTo>
                      <a:cubicBezTo>
                        <a:pt x="499938" y="0"/>
                        <a:pt x="530568" y="26317"/>
                        <a:pt x="499938" y="61406"/>
                      </a:cubicBezTo>
                      <a:lnTo>
                        <a:pt x="179251" y="404172"/>
                      </a:lnTo>
                      <a:lnTo>
                        <a:pt x="0" y="404172"/>
                      </a:lnTo>
                      <a:lnTo>
                        <a:pt x="69947" y="321209"/>
                      </a:lnTo>
                      <a:cubicBezTo>
                        <a:pt x="204708" y="161534"/>
                        <a:pt x="311778" y="35089"/>
                        <a:pt x="311778" y="35089"/>
                      </a:cubicBezTo>
                      <a:cubicBezTo>
                        <a:pt x="324905" y="13159"/>
                        <a:pt x="355536" y="0"/>
                        <a:pt x="373039"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sp>
              <p:nvSpPr>
                <p:cNvPr id="23" name="Freeform 22"/>
                <p:cNvSpPr>
                  <a:spLocks/>
                </p:cNvSpPr>
                <p:nvPr/>
              </p:nvSpPr>
              <p:spPr bwMode="auto">
                <a:xfrm>
                  <a:off x="5692633" y="3504565"/>
                  <a:ext cx="512980" cy="404172"/>
                </a:xfrm>
                <a:custGeom>
                  <a:avLst/>
                  <a:gdLst>
                    <a:gd name="connsiteX0" fmla="*/ 30545 w 512980"/>
                    <a:gd name="connsiteY0" fmla="*/ 0 h 404172"/>
                    <a:gd name="connsiteX1" fmla="*/ 139940 w 512980"/>
                    <a:gd name="connsiteY1" fmla="*/ 0 h 404172"/>
                    <a:gd name="connsiteX2" fmla="*/ 201201 w 512980"/>
                    <a:gd name="connsiteY2" fmla="*/ 35089 h 404172"/>
                    <a:gd name="connsiteX3" fmla="*/ 443033 w 512980"/>
                    <a:gd name="connsiteY3" fmla="*/ 321209 h 404172"/>
                    <a:gd name="connsiteX4" fmla="*/ 512980 w 512980"/>
                    <a:gd name="connsiteY4" fmla="*/ 404172 h 404172"/>
                    <a:gd name="connsiteX5" fmla="*/ 333729 w 512980"/>
                    <a:gd name="connsiteY5" fmla="*/ 404172 h 404172"/>
                    <a:gd name="connsiteX6" fmla="*/ 13042 w 512980"/>
                    <a:gd name="connsiteY6" fmla="*/ 61406 h 404172"/>
                    <a:gd name="connsiteX7" fmla="*/ 30545 w 512980"/>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80" h="404172">
                      <a:moveTo>
                        <a:pt x="30545" y="0"/>
                      </a:moveTo>
                      <a:cubicBezTo>
                        <a:pt x="30545" y="0"/>
                        <a:pt x="30545" y="0"/>
                        <a:pt x="139940" y="0"/>
                      </a:cubicBezTo>
                      <a:cubicBezTo>
                        <a:pt x="157443" y="0"/>
                        <a:pt x="188074" y="13159"/>
                        <a:pt x="201201" y="35089"/>
                      </a:cubicBezTo>
                      <a:cubicBezTo>
                        <a:pt x="201201" y="35089"/>
                        <a:pt x="308272" y="161534"/>
                        <a:pt x="443033" y="321209"/>
                      </a:cubicBezTo>
                      <a:lnTo>
                        <a:pt x="512980" y="404172"/>
                      </a:lnTo>
                      <a:lnTo>
                        <a:pt x="333729" y="404172"/>
                      </a:lnTo>
                      <a:lnTo>
                        <a:pt x="13042" y="61406"/>
                      </a:lnTo>
                      <a:cubicBezTo>
                        <a:pt x="-17589" y="26317"/>
                        <a:pt x="13042" y="0"/>
                        <a:pt x="30545"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sp>
              <p:nvSpPr>
                <p:cNvPr id="24" name="Freeform 23"/>
                <p:cNvSpPr>
                  <a:spLocks/>
                </p:cNvSpPr>
                <p:nvPr/>
              </p:nvSpPr>
              <p:spPr bwMode="auto">
                <a:xfrm>
                  <a:off x="4247506" y="3315652"/>
                  <a:ext cx="2521326" cy="276225"/>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grpSp>
          <p:grpSp>
            <p:nvGrpSpPr>
              <p:cNvPr id="13" name="Group 12"/>
              <p:cNvGrpSpPr/>
              <p:nvPr/>
            </p:nvGrpSpPr>
            <p:grpSpPr>
              <a:xfrm rot="2350315">
                <a:off x="5989331" y="2507581"/>
                <a:ext cx="598331" cy="829441"/>
                <a:chOff x="6006115" y="2691336"/>
                <a:chExt cx="598331" cy="829441"/>
              </a:xfrm>
            </p:grpSpPr>
            <p:sp>
              <p:nvSpPr>
                <p:cNvPr id="20" name="Freeform 19"/>
                <p:cNvSpPr>
                  <a:spLocks/>
                </p:cNvSpPr>
                <p:nvPr/>
              </p:nvSpPr>
              <p:spPr bwMode="auto">
                <a:xfrm rot="1103645">
                  <a:off x="6006115" y="3349327"/>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1" name="Rectangle 20"/>
                <p:cNvSpPr>
                  <a:spLocks noChangeArrowheads="1"/>
                </p:cNvSpPr>
                <p:nvPr/>
              </p:nvSpPr>
              <p:spPr bwMode="auto">
                <a:xfrm rot="1103645">
                  <a:off x="6340921" y="2691336"/>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5" name="Group 14"/>
              <p:cNvGrpSpPr/>
              <p:nvPr/>
            </p:nvGrpSpPr>
            <p:grpSpPr>
              <a:xfrm rot="19811762">
                <a:off x="6350661" y="2802697"/>
                <a:ext cx="602318" cy="827644"/>
                <a:chOff x="6280309" y="2808848"/>
                <a:chExt cx="602318" cy="827644"/>
              </a:xfrm>
            </p:grpSpPr>
            <p:sp>
              <p:nvSpPr>
                <p:cNvPr id="18" name="Freeform 17"/>
                <p:cNvSpPr>
                  <a:spLocks/>
                </p:cNvSpPr>
                <p:nvPr/>
              </p:nvSpPr>
              <p:spPr bwMode="auto">
                <a:xfrm rot="1103645">
                  <a:off x="6280309" y="3465042"/>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19" name="Rectangle 18"/>
                <p:cNvSpPr>
                  <a:spLocks noChangeArrowheads="1"/>
                </p:cNvSpPr>
                <p:nvPr/>
              </p:nvSpPr>
              <p:spPr bwMode="auto">
                <a:xfrm rot="1103645">
                  <a:off x="6619102" y="2808848"/>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63048" y="3292708"/>
                <a:ext cx="351684" cy="805060"/>
              </a:xfrm>
              <a:prstGeom prst="rect">
                <a:avLst/>
              </a:prstGeom>
            </p:spPr>
          </p:pic>
        </p:grpSp>
        <p:sp>
          <p:nvSpPr>
            <p:cNvPr id="8" name="Freeform 7"/>
            <p:cNvSpPr>
              <a:spLocks/>
            </p:cNvSpPr>
            <p:nvPr/>
          </p:nvSpPr>
          <p:spPr bwMode="auto">
            <a:xfrm flipH="1">
              <a:off x="8092941" y="5845715"/>
              <a:ext cx="1948093" cy="213424"/>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grpSp>
      <p:sp>
        <p:nvSpPr>
          <p:cNvPr id="63" name="TextBox 62"/>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59"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60" name="Picture 59"/>
          <p:cNvPicPr>
            <a:picLocks noChangeAspect="1"/>
          </p:cNvPicPr>
          <p:nvPr userDrawn="1"/>
        </p:nvPicPr>
        <p:blipFill>
          <a:blip r:embed="rId3">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754194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34348"/>
          </a:xfrm>
        </p:spPr>
        <p:txBody>
          <a:bodyPr/>
          <a:lstStyle>
            <a:lvl1pPr marL="0" indent="0">
              <a:buNone/>
              <a:defRPr sz="3600">
                <a:gradFill>
                  <a:gsLst>
                    <a:gs pos="1250">
                      <a:schemeClr val="tx2"/>
                    </a:gs>
                    <a:gs pos="99000">
                      <a:schemeClr val="tx2"/>
                    </a:gs>
                  </a:gsLst>
                  <a:lin ang="5400000" scaled="0"/>
                </a:gradFill>
              </a:defRPr>
            </a:lvl1pPr>
            <a:lvl2pPr marL="0" indent="0">
              <a:buFontTx/>
              <a:buNone/>
              <a:defRPr sz="1800"/>
            </a:lvl2pPr>
            <a:lvl3pPr marL="228600" indent="0">
              <a:buNone/>
              <a:defRPr sz="1800"/>
            </a:lvl3pPr>
            <a:lvl4pPr marL="457200" indent="0">
              <a:buNone/>
              <a:defRPr sz="1600"/>
            </a:lvl4pPr>
            <a:lvl5pPr marL="68580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Box 2"/>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5" name="Footer Placeholder 4"/>
          <p:cNvSpPr>
            <a:spLocks noGrp="1"/>
          </p:cNvSpPr>
          <p:nvPr>
            <p:ph type="ftr" sz="quarter" idx="11"/>
          </p:nvPr>
        </p:nvSpPr>
        <p:spPr/>
        <p:txBody>
          <a:bodyPr/>
          <a:lstStyle/>
          <a:p>
            <a:pPr>
              <a:defRPr/>
            </a:pPr>
            <a:r>
              <a:rPr lang="en-US" sz="1400" dirty="0">
                <a:gradFill>
                  <a:gsLst>
                    <a:gs pos="8367">
                      <a:srgbClr val="000000"/>
                    </a:gs>
                    <a:gs pos="31000">
                      <a:srgbClr val="000000"/>
                    </a:gs>
                  </a:gsLst>
                  <a:lin ang="5400000" scaled="0"/>
                </a:gradFill>
              </a:rPr>
              <a:t>&lt;</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dirty="0">
                <a:gradFill>
                  <a:gsLst>
                    <a:gs pos="8367">
                      <a:srgbClr val="000000"/>
                    </a:gs>
                    <a:gs pos="31000">
                      <a:srgbClr val="000000"/>
                    </a:gs>
                  </a:gsLst>
                  <a:lin ang="5400000" scaled="0"/>
                </a:gradFill>
              </a:rPr>
              <a:t>&gt;&lt;Section title goes here&gt;</a:t>
            </a:r>
          </a:p>
          <a:p>
            <a:endParaRPr lang="en-US" dirty="0"/>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061056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6">
    <p:bg>
      <p:bgPr>
        <a:solidFill>
          <a:schemeClr val="accent4"/>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6234">
                      <a:schemeClr val="accent4">
                        <a:lumMod val="75000"/>
                      </a:schemeClr>
                    </a:gs>
                    <a:gs pos="88285">
                      <a:schemeClr val="accent4">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6" name="Group 5"/>
          <p:cNvGrpSpPr/>
          <p:nvPr userDrawn="1"/>
        </p:nvGrpSpPr>
        <p:grpSpPr>
          <a:xfrm>
            <a:off x="6508747" y="3784600"/>
            <a:ext cx="5470527" cy="2735264"/>
            <a:chOff x="4664075" y="3040063"/>
            <a:chExt cx="7315200" cy="3657601"/>
          </a:xfrm>
        </p:grpSpPr>
        <p:grpSp>
          <p:nvGrpSpPr>
            <p:cNvPr id="7" name="Group 6"/>
            <p:cNvGrpSpPr/>
            <p:nvPr/>
          </p:nvGrpSpPr>
          <p:grpSpPr>
            <a:xfrm>
              <a:off x="7318375" y="3040063"/>
              <a:ext cx="4660900" cy="3657601"/>
              <a:chOff x="7318375" y="3040063"/>
              <a:chExt cx="4660900" cy="3657601"/>
            </a:xfrm>
          </p:grpSpPr>
          <p:sp>
            <p:nvSpPr>
              <p:cNvPr id="13" name="AutoShape 3"/>
              <p:cNvSpPr>
                <a:spLocks noChangeAspect="1" noChangeArrowheads="1" noTextEdit="1"/>
              </p:cNvSpPr>
              <p:nvPr/>
            </p:nvSpPr>
            <p:spPr bwMode="auto">
              <a:xfrm flipH="1">
                <a:off x="10056812" y="3040063"/>
                <a:ext cx="192246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5"/>
              <p:cNvSpPr>
                <a:spLocks/>
              </p:cNvSpPr>
              <p:nvPr/>
            </p:nvSpPr>
            <p:spPr bwMode="auto">
              <a:xfrm flipH="1">
                <a:off x="11198224" y="3043238"/>
                <a:ext cx="468313" cy="314325"/>
              </a:xfrm>
              <a:custGeom>
                <a:avLst/>
                <a:gdLst>
                  <a:gd name="T0" fmla="*/ 141 w 141"/>
                  <a:gd name="T1" fmla="*/ 95 h 95"/>
                  <a:gd name="T2" fmla="*/ 141 w 141"/>
                  <a:gd name="T3" fmla="*/ 65 h 95"/>
                  <a:gd name="T4" fmla="*/ 76 w 141"/>
                  <a:gd name="T5" fmla="*/ 0 h 95"/>
                  <a:gd name="T6" fmla="*/ 64 w 141"/>
                  <a:gd name="T7" fmla="*/ 0 h 95"/>
                  <a:gd name="T8" fmla="*/ 0 w 141"/>
                  <a:gd name="T9" fmla="*/ 65 h 95"/>
                  <a:gd name="T10" fmla="*/ 0 w 141"/>
                  <a:gd name="T11" fmla="*/ 95 h 95"/>
                  <a:gd name="T12" fmla="*/ 141 w 14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1" h="95">
                    <a:moveTo>
                      <a:pt x="141" y="95"/>
                    </a:moveTo>
                    <a:cubicBezTo>
                      <a:pt x="141" y="65"/>
                      <a:pt x="141" y="65"/>
                      <a:pt x="141" y="65"/>
                    </a:cubicBezTo>
                    <a:cubicBezTo>
                      <a:pt x="141" y="29"/>
                      <a:pt x="112" y="0"/>
                      <a:pt x="76" y="0"/>
                    </a:cubicBezTo>
                    <a:cubicBezTo>
                      <a:pt x="64" y="0"/>
                      <a:pt x="64" y="0"/>
                      <a:pt x="64" y="0"/>
                    </a:cubicBezTo>
                    <a:cubicBezTo>
                      <a:pt x="29" y="0"/>
                      <a:pt x="0" y="29"/>
                      <a:pt x="0" y="65"/>
                    </a:cubicBezTo>
                    <a:cubicBezTo>
                      <a:pt x="0" y="95"/>
                      <a:pt x="0" y="95"/>
                      <a:pt x="0" y="95"/>
                    </a:cubicBezTo>
                    <a:lnTo>
                      <a:pt x="141" y="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6"/>
              <p:cNvSpPr>
                <a:spLocks/>
              </p:cNvSpPr>
              <p:nvPr/>
            </p:nvSpPr>
            <p:spPr bwMode="auto">
              <a:xfrm flipH="1">
                <a:off x="11149012" y="3427413"/>
                <a:ext cx="571500" cy="119063"/>
              </a:xfrm>
              <a:custGeom>
                <a:avLst/>
                <a:gdLst>
                  <a:gd name="T0" fmla="*/ 0 w 172"/>
                  <a:gd name="T1" fmla="*/ 27 h 36"/>
                  <a:gd name="T2" fmla="*/ 9 w 172"/>
                  <a:gd name="T3" fmla="*/ 36 h 36"/>
                  <a:gd name="T4" fmla="*/ 164 w 172"/>
                  <a:gd name="T5" fmla="*/ 36 h 36"/>
                  <a:gd name="T6" fmla="*/ 172 w 172"/>
                  <a:gd name="T7" fmla="*/ 27 h 36"/>
                  <a:gd name="T8" fmla="*/ 172 w 172"/>
                  <a:gd name="T9" fmla="*/ 8 h 36"/>
                  <a:gd name="T10" fmla="*/ 164 w 172"/>
                  <a:gd name="T11" fmla="*/ 0 h 36"/>
                  <a:gd name="T12" fmla="*/ 9 w 172"/>
                  <a:gd name="T13" fmla="*/ 0 h 36"/>
                  <a:gd name="T14" fmla="*/ 0 w 172"/>
                  <a:gd name="T15" fmla="*/ 8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4" y="36"/>
                      <a:pt x="164" y="36"/>
                      <a:pt x="164" y="36"/>
                    </a:cubicBezTo>
                    <a:cubicBezTo>
                      <a:pt x="169" y="36"/>
                      <a:pt x="172" y="32"/>
                      <a:pt x="172" y="27"/>
                    </a:cubicBezTo>
                    <a:cubicBezTo>
                      <a:pt x="172" y="8"/>
                      <a:pt x="172" y="8"/>
                      <a:pt x="172" y="8"/>
                    </a:cubicBezTo>
                    <a:cubicBezTo>
                      <a:pt x="172" y="3"/>
                      <a:pt x="169" y="0"/>
                      <a:pt x="164" y="0"/>
                    </a:cubicBezTo>
                    <a:cubicBezTo>
                      <a:pt x="9" y="0"/>
                      <a:pt x="9" y="0"/>
                      <a:pt x="9" y="0"/>
                    </a:cubicBezTo>
                    <a:cubicBezTo>
                      <a:pt x="4" y="0"/>
                      <a:pt x="0" y="3"/>
                      <a:pt x="0" y="8"/>
                    </a:cubicBezTo>
                    <a:lnTo>
                      <a:pt x="0"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Rectangle 7"/>
              <p:cNvSpPr>
                <a:spLocks noChangeArrowheads="1"/>
              </p:cNvSpPr>
              <p:nvPr/>
            </p:nvSpPr>
            <p:spPr bwMode="auto">
              <a:xfrm flipH="1">
                <a:off x="11118850" y="4994276"/>
                <a:ext cx="628650" cy="2063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Rectangle 8"/>
              <p:cNvSpPr>
                <a:spLocks noChangeArrowheads="1"/>
              </p:cNvSpPr>
              <p:nvPr/>
            </p:nvSpPr>
            <p:spPr bwMode="auto">
              <a:xfrm flipH="1">
                <a:off x="11118849"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9"/>
              <p:cNvSpPr>
                <a:spLocks/>
              </p:cNvSpPr>
              <p:nvPr/>
            </p:nvSpPr>
            <p:spPr bwMode="auto">
              <a:xfrm flipH="1">
                <a:off x="10906124"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3"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Rectangle 10"/>
              <p:cNvSpPr>
                <a:spLocks noChangeArrowheads="1"/>
              </p:cNvSpPr>
              <p:nvPr/>
            </p:nvSpPr>
            <p:spPr bwMode="auto">
              <a:xfrm flipH="1">
                <a:off x="11583987"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Freeform 11"/>
              <p:cNvSpPr>
                <a:spLocks/>
              </p:cNvSpPr>
              <p:nvPr/>
            </p:nvSpPr>
            <p:spPr bwMode="auto">
              <a:xfrm flipH="1">
                <a:off x="11371262"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Freeform 12"/>
              <p:cNvSpPr>
                <a:spLocks/>
              </p:cNvSpPr>
              <p:nvPr/>
            </p:nvSpPr>
            <p:spPr bwMode="auto">
              <a:xfrm flipH="1">
                <a:off x="10890250" y="3868738"/>
                <a:ext cx="1085850" cy="1125538"/>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Freeform 13"/>
              <p:cNvSpPr>
                <a:spLocks/>
              </p:cNvSpPr>
              <p:nvPr/>
            </p:nvSpPr>
            <p:spPr bwMode="auto">
              <a:xfrm flipH="1">
                <a:off x="10701337" y="4292601"/>
                <a:ext cx="387350" cy="57943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Rectangle 14"/>
              <p:cNvSpPr>
                <a:spLocks noChangeArrowheads="1"/>
              </p:cNvSpPr>
              <p:nvPr/>
            </p:nvSpPr>
            <p:spPr bwMode="auto">
              <a:xfrm flipH="1">
                <a:off x="11776074" y="4292601"/>
                <a:ext cx="169863" cy="1003300"/>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Freeform 15"/>
              <p:cNvSpPr>
                <a:spLocks/>
              </p:cNvSpPr>
              <p:nvPr/>
            </p:nvSpPr>
            <p:spPr bwMode="auto">
              <a:xfrm flipH="1">
                <a:off x="11776074" y="5124451"/>
                <a:ext cx="169863" cy="338138"/>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Freeform 16"/>
              <p:cNvSpPr>
                <a:spLocks/>
              </p:cNvSpPr>
              <p:nvPr/>
            </p:nvSpPr>
            <p:spPr bwMode="auto">
              <a:xfrm flipH="1">
                <a:off x="10531474" y="4700588"/>
                <a:ext cx="341313" cy="171450"/>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Rectangle 17"/>
              <p:cNvSpPr>
                <a:spLocks noChangeArrowheads="1"/>
              </p:cNvSpPr>
              <p:nvPr/>
            </p:nvSpPr>
            <p:spPr bwMode="auto">
              <a:xfrm flipH="1">
                <a:off x="11776074" y="5084763"/>
                <a:ext cx="173038" cy="88900"/>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Rectangle 18"/>
              <p:cNvSpPr>
                <a:spLocks noChangeArrowheads="1"/>
              </p:cNvSpPr>
              <p:nvPr/>
            </p:nvSpPr>
            <p:spPr bwMode="auto">
              <a:xfrm flipH="1">
                <a:off x="10266362" y="4624388"/>
                <a:ext cx="746125" cy="762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Freeform 19"/>
              <p:cNvSpPr>
                <a:spLocks/>
              </p:cNvSpPr>
              <p:nvPr/>
            </p:nvSpPr>
            <p:spPr bwMode="auto">
              <a:xfrm flipH="1">
                <a:off x="10059987" y="4246563"/>
                <a:ext cx="779463" cy="377825"/>
              </a:xfrm>
              <a:custGeom>
                <a:avLst/>
                <a:gdLst>
                  <a:gd name="T0" fmla="*/ 127 w 491"/>
                  <a:gd name="T1" fmla="*/ 0 h 238"/>
                  <a:gd name="T2" fmla="*/ 491 w 491"/>
                  <a:gd name="T3" fmla="*/ 0 h 238"/>
                  <a:gd name="T4" fmla="*/ 361 w 491"/>
                  <a:gd name="T5" fmla="*/ 238 h 238"/>
                  <a:gd name="T6" fmla="*/ 0 w 491"/>
                  <a:gd name="T7" fmla="*/ 238 h 238"/>
                  <a:gd name="T8" fmla="*/ 127 w 491"/>
                  <a:gd name="T9" fmla="*/ 0 h 238"/>
                </a:gdLst>
                <a:ahLst/>
                <a:cxnLst>
                  <a:cxn ang="0">
                    <a:pos x="T0" y="T1"/>
                  </a:cxn>
                  <a:cxn ang="0">
                    <a:pos x="T2" y="T3"/>
                  </a:cxn>
                  <a:cxn ang="0">
                    <a:pos x="T4" y="T5"/>
                  </a:cxn>
                  <a:cxn ang="0">
                    <a:pos x="T6" y="T7"/>
                  </a:cxn>
                  <a:cxn ang="0">
                    <a:pos x="T8" y="T9"/>
                  </a:cxn>
                </a:cxnLst>
                <a:rect l="0" t="0" r="r" b="b"/>
                <a:pathLst>
                  <a:path w="491" h="238">
                    <a:moveTo>
                      <a:pt x="127" y="0"/>
                    </a:moveTo>
                    <a:lnTo>
                      <a:pt x="491" y="0"/>
                    </a:lnTo>
                    <a:lnTo>
                      <a:pt x="361" y="238"/>
                    </a:lnTo>
                    <a:lnTo>
                      <a:pt x="0" y="238"/>
                    </a:lnTo>
                    <a:lnTo>
                      <a:pt x="127" y="0"/>
                    </a:ln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Rectangle 20"/>
              <p:cNvSpPr>
                <a:spLocks noChangeArrowheads="1"/>
              </p:cNvSpPr>
              <p:nvPr/>
            </p:nvSpPr>
            <p:spPr bwMode="auto">
              <a:xfrm flipH="1">
                <a:off x="10839449" y="4624388"/>
                <a:ext cx="173038" cy="762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Freeform 21"/>
              <p:cNvSpPr>
                <a:spLocks/>
              </p:cNvSpPr>
              <p:nvPr/>
            </p:nvSpPr>
            <p:spPr bwMode="auto">
              <a:xfrm flipH="1">
                <a:off x="11334750" y="3640138"/>
                <a:ext cx="200025" cy="327025"/>
              </a:xfrm>
              <a:custGeom>
                <a:avLst/>
                <a:gdLst>
                  <a:gd name="T0" fmla="*/ 63 w 126"/>
                  <a:gd name="T1" fmla="*/ 206 h 206"/>
                  <a:gd name="T2" fmla="*/ 126 w 126"/>
                  <a:gd name="T3" fmla="*/ 144 h 206"/>
                  <a:gd name="T4" fmla="*/ 126 w 126"/>
                  <a:gd name="T5" fmla="*/ 0 h 206"/>
                  <a:gd name="T6" fmla="*/ 0 w 126"/>
                  <a:gd name="T7" fmla="*/ 0 h 206"/>
                  <a:gd name="T8" fmla="*/ 0 w 126"/>
                  <a:gd name="T9" fmla="*/ 144 h 206"/>
                  <a:gd name="T10" fmla="*/ 63 w 126"/>
                  <a:gd name="T11" fmla="*/ 206 h 206"/>
                </a:gdLst>
                <a:ahLst/>
                <a:cxnLst>
                  <a:cxn ang="0">
                    <a:pos x="T0" y="T1"/>
                  </a:cxn>
                  <a:cxn ang="0">
                    <a:pos x="T2" y="T3"/>
                  </a:cxn>
                  <a:cxn ang="0">
                    <a:pos x="T4" y="T5"/>
                  </a:cxn>
                  <a:cxn ang="0">
                    <a:pos x="T6" y="T7"/>
                  </a:cxn>
                  <a:cxn ang="0">
                    <a:pos x="T8" y="T9"/>
                  </a:cxn>
                  <a:cxn ang="0">
                    <a:pos x="T10" y="T11"/>
                  </a:cxn>
                </a:cxnLst>
                <a:rect l="0" t="0" r="r" b="b"/>
                <a:pathLst>
                  <a:path w="126" h="206">
                    <a:moveTo>
                      <a:pt x="63" y="206"/>
                    </a:moveTo>
                    <a:lnTo>
                      <a:pt x="126" y="144"/>
                    </a:lnTo>
                    <a:lnTo>
                      <a:pt x="126" y="0"/>
                    </a:lnTo>
                    <a:lnTo>
                      <a:pt x="0" y="0"/>
                    </a:lnTo>
                    <a:lnTo>
                      <a:pt x="0" y="144"/>
                    </a:lnTo>
                    <a:lnTo>
                      <a:pt x="63" y="206"/>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Freeform 22"/>
              <p:cNvSpPr>
                <a:spLocks/>
              </p:cNvSpPr>
              <p:nvPr/>
            </p:nvSpPr>
            <p:spPr bwMode="auto">
              <a:xfrm flipH="1">
                <a:off x="11334750" y="3640138"/>
                <a:ext cx="200025" cy="171450"/>
              </a:xfrm>
              <a:custGeom>
                <a:avLst/>
                <a:gdLst>
                  <a:gd name="T0" fmla="*/ 60 w 60"/>
                  <a:gd name="T1" fmla="*/ 48 h 52"/>
                  <a:gd name="T2" fmla="*/ 31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1" y="51"/>
                      <a:pt x="41" y="52"/>
                      <a:pt x="31" y="52"/>
                    </a:cubicBezTo>
                    <a:cubicBezTo>
                      <a:pt x="20" y="52"/>
                      <a:pt x="10" y="51"/>
                      <a:pt x="0" y="48"/>
                    </a:cubicBezTo>
                    <a:cubicBezTo>
                      <a:pt x="0" y="0"/>
                      <a:pt x="0" y="0"/>
                      <a:pt x="0" y="0"/>
                    </a:cubicBezTo>
                    <a:cubicBezTo>
                      <a:pt x="60" y="0"/>
                      <a:pt x="60" y="0"/>
                      <a:pt x="60" y="0"/>
                    </a:cubicBezTo>
                    <a:lnTo>
                      <a:pt x="6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Freeform 23"/>
              <p:cNvSpPr>
                <a:spLocks/>
              </p:cNvSpPr>
              <p:nvPr/>
            </p:nvSpPr>
            <p:spPr bwMode="auto">
              <a:xfrm flipH="1">
                <a:off x="11198224" y="3332163"/>
                <a:ext cx="468313" cy="442913"/>
              </a:xfrm>
              <a:custGeom>
                <a:avLst/>
                <a:gdLst>
                  <a:gd name="T0" fmla="*/ 141 w 141"/>
                  <a:gd name="T1" fmla="*/ 0 h 134"/>
                  <a:gd name="T2" fmla="*/ 141 w 141"/>
                  <a:gd name="T3" fmla="*/ 110 h 134"/>
                  <a:gd name="T4" fmla="*/ 140 w 141"/>
                  <a:gd name="T5" fmla="*/ 110 h 134"/>
                  <a:gd name="T6" fmla="*/ 71 w 141"/>
                  <a:gd name="T7" fmla="*/ 134 h 134"/>
                  <a:gd name="T8" fmla="*/ 0 w 141"/>
                  <a:gd name="T9" fmla="*/ 110 h 134"/>
                  <a:gd name="T10" fmla="*/ 0 w 141"/>
                  <a:gd name="T11" fmla="*/ 0 h 134"/>
                  <a:gd name="T12" fmla="*/ 141 w 141"/>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41" h="134">
                    <a:moveTo>
                      <a:pt x="141" y="0"/>
                    </a:moveTo>
                    <a:cubicBezTo>
                      <a:pt x="141" y="110"/>
                      <a:pt x="141" y="110"/>
                      <a:pt x="141" y="110"/>
                    </a:cubicBezTo>
                    <a:cubicBezTo>
                      <a:pt x="140" y="110"/>
                      <a:pt x="140" y="110"/>
                      <a:pt x="140" y="110"/>
                    </a:cubicBezTo>
                    <a:cubicBezTo>
                      <a:pt x="121" y="125"/>
                      <a:pt x="97" y="134"/>
                      <a:pt x="71" y="134"/>
                    </a:cubicBezTo>
                    <a:cubicBezTo>
                      <a:pt x="45" y="134"/>
                      <a:pt x="19" y="125"/>
                      <a:pt x="0" y="110"/>
                    </a:cubicBezTo>
                    <a:cubicBezTo>
                      <a:pt x="0" y="0"/>
                      <a:pt x="0" y="0"/>
                      <a:pt x="0" y="0"/>
                    </a:cubicBezTo>
                    <a:lnTo>
                      <a:pt x="141"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Rectangle 24"/>
              <p:cNvSpPr>
                <a:spLocks noChangeArrowheads="1"/>
              </p:cNvSpPr>
              <p:nvPr/>
            </p:nvSpPr>
            <p:spPr bwMode="auto">
              <a:xfrm flipH="1">
                <a:off x="11776074" y="4292601"/>
                <a:ext cx="169863"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Rectangle 25"/>
              <p:cNvSpPr>
                <a:spLocks noChangeArrowheads="1"/>
              </p:cNvSpPr>
              <p:nvPr/>
            </p:nvSpPr>
            <p:spPr bwMode="auto">
              <a:xfrm flipH="1">
                <a:off x="10920412" y="4292601"/>
                <a:ext cx="168275"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 name="Rectangle 26"/>
              <p:cNvSpPr>
                <a:spLocks noChangeArrowheads="1"/>
              </p:cNvSpPr>
              <p:nvPr/>
            </p:nvSpPr>
            <p:spPr bwMode="auto">
              <a:xfrm flipH="1">
                <a:off x="111982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Rectangle 27"/>
              <p:cNvSpPr>
                <a:spLocks noChangeArrowheads="1"/>
              </p:cNvSpPr>
              <p:nvPr/>
            </p:nvSpPr>
            <p:spPr bwMode="auto">
              <a:xfrm flipH="1">
                <a:off x="116300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Oval 28"/>
              <p:cNvSpPr>
                <a:spLocks noChangeArrowheads="1"/>
              </p:cNvSpPr>
              <p:nvPr/>
            </p:nvSpPr>
            <p:spPr bwMode="auto">
              <a:xfrm flipH="1">
                <a:off x="11541124"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Oval 29"/>
              <p:cNvSpPr>
                <a:spLocks noChangeArrowheads="1"/>
              </p:cNvSpPr>
              <p:nvPr/>
            </p:nvSpPr>
            <p:spPr bwMode="auto">
              <a:xfrm flipH="1">
                <a:off x="11288712"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30"/>
              <p:cNvSpPr>
                <a:spLocks/>
              </p:cNvSpPr>
              <p:nvPr/>
            </p:nvSpPr>
            <p:spPr bwMode="auto">
              <a:xfrm flipH="1">
                <a:off x="11401425" y="3573463"/>
                <a:ext cx="63500" cy="30163"/>
              </a:xfrm>
              <a:custGeom>
                <a:avLst/>
                <a:gdLst>
                  <a:gd name="T0" fmla="*/ 9 w 19"/>
                  <a:gd name="T1" fmla="*/ 9 h 9"/>
                  <a:gd name="T2" fmla="*/ 19 w 19"/>
                  <a:gd name="T3" fmla="*/ 0 h 9"/>
                  <a:gd name="T4" fmla="*/ 0 w 19"/>
                  <a:gd name="T5" fmla="*/ 0 h 9"/>
                  <a:gd name="T6" fmla="*/ 9 w 19"/>
                  <a:gd name="T7" fmla="*/ 9 h 9"/>
                </a:gdLst>
                <a:ahLst/>
                <a:cxnLst>
                  <a:cxn ang="0">
                    <a:pos x="T0" y="T1"/>
                  </a:cxn>
                  <a:cxn ang="0">
                    <a:pos x="T2" y="T3"/>
                  </a:cxn>
                  <a:cxn ang="0">
                    <a:pos x="T4" y="T5"/>
                  </a:cxn>
                  <a:cxn ang="0">
                    <a:pos x="T6" y="T7"/>
                  </a:cxn>
                </a:cxnLst>
                <a:rect l="0" t="0" r="r" b="b"/>
                <a:pathLst>
                  <a:path w="19" h="9">
                    <a:moveTo>
                      <a:pt x="9" y="9"/>
                    </a:moveTo>
                    <a:cubicBezTo>
                      <a:pt x="15" y="9"/>
                      <a:pt x="19" y="5"/>
                      <a:pt x="19" y="0"/>
                    </a:cubicBezTo>
                    <a:cubicBezTo>
                      <a:pt x="0" y="0"/>
                      <a:pt x="0" y="0"/>
                      <a:pt x="0" y="0"/>
                    </a:cubicBezTo>
                    <a:cubicBezTo>
                      <a:pt x="0" y="5"/>
                      <a:pt x="4" y="9"/>
                      <a:pt x="9" y="9"/>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31"/>
              <p:cNvSpPr>
                <a:spLocks/>
              </p:cNvSpPr>
              <p:nvPr/>
            </p:nvSpPr>
            <p:spPr bwMode="auto">
              <a:xfrm flipH="1">
                <a:off x="11364912" y="3679826"/>
                <a:ext cx="136525" cy="39688"/>
              </a:xfrm>
              <a:custGeom>
                <a:avLst/>
                <a:gdLst>
                  <a:gd name="T0" fmla="*/ 41 w 41"/>
                  <a:gd name="T1" fmla="*/ 6 h 12"/>
                  <a:gd name="T2" fmla="*/ 36 w 41"/>
                  <a:gd name="T3" fmla="*/ 12 h 12"/>
                  <a:gd name="T4" fmla="*/ 5 w 41"/>
                  <a:gd name="T5" fmla="*/ 12 h 12"/>
                  <a:gd name="T6" fmla="*/ 0 w 41"/>
                  <a:gd name="T7" fmla="*/ 6 h 12"/>
                  <a:gd name="T8" fmla="*/ 0 w 41"/>
                  <a:gd name="T9" fmla="*/ 6 h 12"/>
                  <a:gd name="T10" fmla="*/ 5 w 41"/>
                  <a:gd name="T11" fmla="*/ 0 h 12"/>
                  <a:gd name="T12" fmla="*/ 36 w 41"/>
                  <a:gd name="T13" fmla="*/ 0 h 12"/>
                  <a:gd name="T14" fmla="*/ 41 w 4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
                    <a:moveTo>
                      <a:pt x="41" y="6"/>
                    </a:moveTo>
                    <a:cubicBezTo>
                      <a:pt x="41" y="9"/>
                      <a:pt x="39" y="12"/>
                      <a:pt x="36" y="12"/>
                    </a:cubicBezTo>
                    <a:cubicBezTo>
                      <a:pt x="5" y="12"/>
                      <a:pt x="5" y="12"/>
                      <a:pt x="5" y="12"/>
                    </a:cubicBezTo>
                    <a:cubicBezTo>
                      <a:pt x="2" y="12"/>
                      <a:pt x="0" y="9"/>
                      <a:pt x="0" y="6"/>
                    </a:cubicBezTo>
                    <a:cubicBezTo>
                      <a:pt x="0" y="6"/>
                      <a:pt x="0" y="6"/>
                      <a:pt x="0" y="6"/>
                    </a:cubicBezTo>
                    <a:cubicBezTo>
                      <a:pt x="0" y="3"/>
                      <a:pt x="2" y="0"/>
                      <a:pt x="5" y="0"/>
                    </a:cubicBezTo>
                    <a:cubicBezTo>
                      <a:pt x="36" y="0"/>
                      <a:pt x="36" y="0"/>
                      <a:pt x="36" y="0"/>
                    </a:cubicBezTo>
                    <a:cubicBezTo>
                      <a:pt x="39" y="0"/>
                      <a:pt x="41" y="3"/>
                      <a:pt x="41" y="6"/>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32"/>
              <p:cNvSpPr>
                <a:spLocks noEditPoints="1"/>
              </p:cNvSpPr>
              <p:nvPr/>
            </p:nvSpPr>
            <p:spPr bwMode="auto">
              <a:xfrm flipH="1">
                <a:off x="11304587" y="3603626"/>
                <a:ext cx="255588" cy="228600"/>
              </a:xfrm>
              <a:custGeom>
                <a:avLst/>
                <a:gdLst>
                  <a:gd name="T0" fmla="*/ 38 w 77"/>
                  <a:gd name="T1" fmla="*/ 0 h 69"/>
                  <a:gd name="T2" fmla="*/ 0 w 77"/>
                  <a:gd name="T3" fmla="*/ 39 h 69"/>
                  <a:gd name="T4" fmla="*/ 0 w 77"/>
                  <a:gd name="T5" fmla="*/ 60 h 69"/>
                  <a:gd name="T6" fmla="*/ 0 w 77"/>
                  <a:gd name="T7" fmla="*/ 63 h 69"/>
                  <a:gd name="T8" fmla="*/ 39 w 77"/>
                  <a:gd name="T9" fmla="*/ 69 h 69"/>
                  <a:gd name="T10" fmla="*/ 77 w 77"/>
                  <a:gd name="T11" fmla="*/ 63 h 69"/>
                  <a:gd name="T12" fmla="*/ 77 w 77"/>
                  <a:gd name="T13" fmla="*/ 60 h 69"/>
                  <a:gd name="T14" fmla="*/ 77 w 77"/>
                  <a:gd name="T15" fmla="*/ 39 h 69"/>
                  <a:gd name="T16" fmla="*/ 38 w 77"/>
                  <a:gd name="T17" fmla="*/ 0 h 69"/>
                  <a:gd name="T18" fmla="*/ 61 w 77"/>
                  <a:gd name="T19" fmla="*/ 45 h 69"/>
                  <a:gd name="T20" fmla="*/ 45 w 77"/>
                  <a:gd name="T21" fmla="*/ 48 h 69"/>
                  <a:gd name="T22" fmla="*/ 45 w 77"/>
                  <a:gd name="T23" fmla="*/ 35 h 69"/>
                  <a:gd name="T24" fmla="*/ 32 w 77"/>
                  <a:gd name="T25" fmla="*/ 35 h 69"/>
                  <a:gd name="T26" fmla="*/ 32 w 77"/>
                  <a:gd name="T27" fmla="*/ 48 h 69"/>
                  <a:gd name="T28" fmla="*/ 15 w 77"/>
                  <a:gd name="T29" fmla="*/ 45 h 69"/>
                  <a:gd name="T30" fmla="*/ 15 w 77"/>
                  <a:gd name="T31" fmla="*/ 37 h 69"/>
                  <a:gd name="T32" fmla="*/ 38 w 77"/>
                  <a:gd name="T33" fmla="*/ 24 h 69"/>
                  <a:gd name="T34" fmla="*/ 62 w 77"/>
                  <a:gd name="T35" fmla="*/ 37 h 69"/>
                  <a:gd name="T36" fmla="*/ 61 w 77"/>
                  <a:gd name="T37"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9">
                    <a:moveTo>
                      <a:pt x="38" y="0"/>
                    </a:moveTo>
                    <a:cubicBezTo>
                      <a:pt x="17" y="0"/>
                      <a:pt x="0" y="18"/>
                      <a:pt x="0" y="39"/>
                    </a:cubicBezTo>
                    <a:cubicBezTo>
                      <a:pt x="0" y="60"/>
                      <a:pt x="0" y="60"/>
                      <a:pt x="0" y="60"/>
                    </a:cubicBezTo>
                    <a:cubicBezTo>
                      <a:pt x="0" y="61"/>
                      <a:pt x="0" y="62"/>
                      <a:pt x="0" y="63"/>
                    </a:cubicBezTo>
                    <a:cubicBezTo>
                      <a:pt x="13" y="67"/>
                      <a:pt x="25" y="69"/>
                      <a:pt x="39" y="69"/>
                    </a:cubicBezTo>
                    <a:cubicBezTo>
                      <a:pt x="52" y="69"/>
                      <a:pt x="65" y="67"/>
                      <a:pt x="77" y="63"/>
                    </a:cubicBezTo>
                    <a:cubicBezTo>
                      <a:pt x="77" y="62"/>
                      <a:pt x="77" y="61"/>
                      <a:pt x="77" y="60"/>
                    </a:cubicBezTo>
                    <a:cubicBezTo>
                      <a:pt x="77" y="39"/>
                      <a:pt x="77" y="39"/>
                      <a:pt x="77" y="39"/>
                    </a:cubicBezTo>
                    <a:cubicBezTo>
                      <a:pt x="77" y="18"/>
                      <a:pt x="60" y="0"/>
                      <a:pt x="38" y="0"/>
                    </a:cubicBezTo>
                    <a:close/>
                    <a:moveTo>
                      <a:pt x="61" y="45"/>
                    </a:moveTo>
                    <a:cubicBezTo>
                      <a:pt x="56" y="46"/>
                      <a:pt x="50" y="47"/>
                      <a:pt x="45" y="48"/>
                    </a:cubicBezTo>
                    <a:cubicBezTo>
                      <a:pt x="45" y="35"/>
                      <a:pt x="45" y="35"/>
                      <a:pt x="45" y="35"/>
                    </a:cubicBezTo>
                    <a:cubicBezTo>
                      <a:pt x="32" y="35"/>
                      <a:pt x="32" y="35"/>
                      <a:pt x="32" y="35"/>
                    </a:cubicBezTo>
                    <a:cubicBezTo>
                      <a:pt x="32" y="48"/>
                      <a:pt x="32" y="48"/>
                      <a:pt x="32" y="48"/>
                    </a:cubicBezTo>
                    <a:cubicBezTo>
                      <a:pt x="27" y="47"/>
                      <a:pt x="21" y="46"/>
                      <a:pt x="15" y="45"/>
                    </a:cubicBezTo>
                    <a:cubicBezTo>
                      <a:pt x="15" y="44"/>
                      <a:pt x="15" y="37"/>
                      <a:pt x="15" y="37"/>
                    </a:cubicBezTo>
                    <a:cubicBezTo>
                      <a:pt x="15" y="24"/>
                      <a:pt x="26" y="24"/>
                      <a:pt x="38" y="24"/>
                    </a:cubicBezTo>
                    <a:cubicBezTo>
                      <a:pt x="51" y="24"/>
                      <a:pt x="62" y="24"/>
                      <a:pt x="62" y="37"/>
                    </a:cubicBezTo>
                    <a:cubicBezTo>
                      <a:pt x="62" y="37"/>
                      <a:pt x="61" y="44"/>
                      <a:pt x="6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Rectangle 43"/>
              <p:cNvSpPr/>
              <p:nvPr/>
            </p:nvSpPr>
            <p:spPr bwMode="auto">
              <a:xfrm flipH="1">
                <a:off x="7318375" y="4336256"/>
                <a:ext cx="502444" cy="13811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p:cNvGrpSpPr/>
            <p:nvPr/>
          </p:nvGrpSpPr>
          <p:grpSpPr>
            <a:xfrm>
              <a:off x="4664075" y="4286961"/>
              <a:ext cx="5793411" cy="2392930"/>
              <a:chOff x="4664075" y="4286961"/>
              <a:chExt cx="5793411" cy="2392930"/>
            </a:xfrm>
          </p:grpSpPr>
          <p:pic>
            <p:nvPicPr>
              <p:cNvPr id="9" name="Picture 8"/>
              <p:cNvPicPr>
                <a:picLocks noChangeAspect="1"/>
              </p:cNvPicPr>
              <p:nvPr/>
            </p:nvPicPr>
            <p:blipFill>
              <a:blip r:embed="rId2"/>
              <a:stretch>
                <a:fillRect/>
              </a:stretch>
            </p:blipFill>
            <p:spPr>
              <a:xfrm flipH="1">
                <a:off x="4664075" y="4286961"/>
                <a:ext cx="5793411" cy="239293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rcRect l="528" t="1822" r="1518" b="1873"/>
              <a:stretch>
                <a:fillRect/>
              </a:stretch>
            </p:blipFill>
            <p:spPr>
              <a:xfrm>
                <a:off x="6666858" y="4311651"/>
                <a:ext cx="1177925" cy="650875"/>
              </a:xfrm>
              <a:custGeom>
                <a:avLst/>
                <a:gdLst>
                  <a:gd name="connsiteX0" fmla="*/ 15608 w 1177925"/>
                  <a:gd name="connsiteY0" fmla="*/ 0 h 650875"/>
                  <a:gd name="connsiteX1" fmla="*/ 1162317 w 1177925"/>
                  <a:gd name="connsiteY1" fmla="*/ 0 h 650875"/>
                  <a:gd name="connsiteX2" fmla="*/ 1177925 w 1177925"/>
                  <a:gd name="connsiteY2" fmla="*/ 15608 h 650875"/>
                  <a:gd name="connsiteX3" fmla="*/ 1177925 w 1177925"/>
                  <a:gd name="connsiteY3" fmla="*/ 635267 h 650875"/>
                  <a:gd name="connsiteX4" fmla="*/ 1162317 w 1177925"/>
                  <a:gd name="connsiteY4" fmla="*/ 650875 h 650875"/>
                  <a:gd name="connsiteX5" fmla="*/ 15608 w 1177925"/>
                  <a:gd name="connsiteY5" fmla="*/ 650875 h 650875"/>
                  <a:gd name="connsiteX6" fmla="*/ 0 w 1177925"/>
                  <a:gd name="connsiteY6" fmla="*/ 635267 h 650875"/>
                  <a:gd name="connsiteX7" fmla="*/ 0 w 1177925"/>
                  <a:gd name="connsiteY7" fmla="*/ 15608 h 650875"/>
                  <a:gd name="connsiteX8" fmla="*/ 15608 w 1177925"/>
                  <a:gd name="connsiteY8" fmla="*/ 0 h 65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7925" h="650875">
                    <a:moveTo>
                      <a:pt x="15608" y="0"/>
                    </a:moveTo>
                    <a:lnTo>
                      <a:pt x="1162317" y="0"/>
                    </a:lnTo>
                    <a:cubicBezTo>
                      <a:pt x="1170937" y="0"/>
                      <a:pt x="1177925" y="6988"/>
                      <a:pt x="1177925" y="15608"/>
                    </a:cubicBezTo>
                    <a:lnTo>
                      <a:pt x="1177925" y="635267"/>
                    </a:lnTo>
                    <a:cubicBezTo>
                      <a:pt x="1177925" y="643887"/>
                      <a:pt x="1170937" y="650875"/>
                      <a:pt x="1162317" y="650875"/>
                    </a:cubicBezTo>
                    <a:lnTo>
                      <a:pt x="15608" y="650875"/>
                    </a:lnTo>
                    <a:cubicBezTo>
                      <a:pt x="6988" y="650875"/>
                      <a:pt x="0" y="643887"/>
                      <a:pt x="0" y="635267"/>
                    </a:cubicBezTo>
                    <a:lnTo>
                      <a:pt x="0" y="15608"/>
                    </a:lnTo>
                    <a:cubicBezTo>
                      <a:pt x="0" y="6988"/>
                      <a:pt x="6988" y="0"/>
                      <a:pt x="15608" y="0"/>
                    </a:cubicBezTo>
                    <a:close/>
                  </a:path>
                </a:pathLst>
              </a:custGeom>
            </p:spPr>
          </p:pic>
          <p:sp>
            <p:nvSpPr>
              <p:cNvPr id="12" name="Rectangle 11"/>
              <p:cNvSpPr/>
              <p:nvPr/>
            </p:nvSpPr>
            <p:spPr bwMode="auto">
              <a:xfrm>
                <a:off x="5717381" y="4994276"/>
                <a:ext cx="226539" cy="106362"/>
              </a:xfrm>
              <a:prstGeom prst="rect">
                <a:avLst/>
              </a:prstGeom>
              <a:solidFill>
                <a:srgbClr val="505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sp>
        <p:nvSpPr>
          <p:cNvPr id="49" name="TextBox 4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45"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46" name="Picture 45"/>
          <p:cNvPicPr>
            <a:picLocks noChangeAspect="1"/>
          </p:cNvPicPr>
          <p:nvPr userDrawn="1"/>
        </p:nvPicPr>
        <p:blipFill>
          <a:blip r:embed="rId4">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668062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b"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100000">
                      <a:schemeClr val="tx1"/>
                    </a:gs>
                    <a:gs pos="0">
                      <a:schemeClr val="tx1"/>
                    </a:gs>
                  </a:gsLst>
                  <a:lin ang="5400000" scaled="0"/>
                </a:gradFill>
              </a:defRPr>
            </a:lvl1pPr>
          </a:lstStyle>
          <a:p>
            <a:pPr lvl="0"/>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266291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87425">
                      <a:schemeClr val="tx1"/>
                    </a:gs>
                    <a:gs pos="6700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6" name="Picture 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809036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94012">
                      <a:srgbClr val="262626"/>
                    </a:gs>
                    <a:gs pos="37000">
                      <a:srgbClr val="262626"/>
                    </a:gs>
                  </a:gsLst>
                  <a:lin ang="5400000" scaled="0"/>
                </a:gradFill>
              </a:defRPr>
            </a:lvl1pPr>
          </a:lstStyle>
          <a:p>
            <a:pPr lvl="0"/>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6" name="Picture 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72884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4371">
                      <a:srgbClr val="262626"/>
                    </a:gs>
                    <a:gs pos="36000">
                      <a:srgbClr val="262626"/>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6" name="Picture 5"/>
          <p:cNvPicPr>
            <a:picLocks noChangeAspect="1"/>
          </p:cNvPicPr>
          <p:nvPr userDrawn="1"/>
        </p:nvPicPr>
        <p:blipFill>
          <a:blip r:embed="rId3"/>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366974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5" name="Picture 4"/>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31155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5" name="Picture 4"/>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5" name="Picture 4"/>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34348"/>
          </a:xfrm>
        </p:spPr>
        <p:txBody>
          <a:bodyPr/>
          <a:lstStyle>
            <a:lvl1pPr marL="0" indent="0">
              <a:buNone/>
              <a:defRPr sz="3600">
                <a:gradFill>
                  <a:gsLst>
                    <a:gs pos="1250">
                      <a:schemeClr val="tx1"/>
                    </a:gs>
                    <a:gs pos="99000">
                      <a:schemeClr val="tx1"/>
                    </a:gs>
                  </a:gsLst>
                  <a:lin ang="5400000" scaled="0"/>
                </a:gradFill>
              </a:defRPr>
            </a:lvl1pPr>
            <a:lvl2pPr marL="0" indent="0">
              <a:buFontTx/>
              <a:buNone/>
              <a:defRPr sz="1800"/>
            </a:lvl2pPr>
            <a:lvl3pPr marL="228600" indent="0">
              <a:buNone/>
              <a:defRPr sz="1800"/>
            </a:lvl3pPr>
            <a:lvl4pPr marL="457200" indent="0">
              <a:buNone/>
              <a:defRPr sz="1600"/>
            </a:lvl4pPr>
            <a:lvl5pPr marL="685800" indent="0">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6"/>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531337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5" name="Picture 4"/>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32390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ull gray layout">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6350000"/>
            <a:ext cx="12436475" cy="644525"/>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5"/>
          <p:cNvSpPr>
            <a:spLocks noGrp="1"/>
          </p:cNvSpPr>
          <p:nvPr>
            <p:ph type="title"/>
          </p:nvPr>
        </p:nvSpPr>
        <p:spPr>
          <a:xfrm>
            <a:off x="274639" y="295274"/>
            <a:ext cx="11889564" cy="917575"/>
          </a:xfrm>
        </p:spPr>
        <p:txBody>
          <a:bodyPr/>
          <a:lstStyle/>
          <a:p>
            <a:r>
              <a:rPr lang="en-US"/>
              <a:t>Click to edit Master title style</a:t>
            </a:r>
          </a:p>
        </p:txBody>
      </p:sp>
      <p:sp>
        <p:nvSpPr>
          <p:cNvPr id="13" name="Footer Placeholder 4"/>
          <p:cNvSpPr>
            <a:spLocks noGrp="1"/>
          </p:cNvSpPr>
          <p:nvPr>
            <p:ph type="ftr" sz="quarter" idx="11"/>
          </p:nvPr>
        </p:nvSpPr>
        <p:spPr>
          <a:xfrm>
            <a:off x="7964488" y="295272"/>
            <a:ext cx="4197350" cy="371475"/>
          </a:xfrm>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5" name="TextBox 14"/>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11" name="Picture 10"/>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31375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sion slide">
    <p:spTree>
      <p:nvGrpSpPr>
        <p:cNvPr id="1" name=""/>
        <p:cNvGrpSpPr/>
        <p:nvPr/>
      </p:nvGrpSpPr>
      <p:grpSpPr>
        <a:xfrm>
          <a:off x="0" y="0"/>
          <a:ext cx="0" cy="0"/>
          <a:chOff x="0" y="0"/>
          <a:chExt cx="0" cy="0"/>
        </a:xfrm>
      </p:grpSpPr>
      <p:pic>
        <p:nvPicPr>
          <p:cNvPr id="175" name="Picture 174"/>
          <p:cNvPicPr>
            <a:picLocks noChangeAspect="1"/>
          </p:cNvPicPr>
          <p:nvPr userDrawn="1"/>
        </p:nvPicPr>
        <p:blipFill rotWithShape="1">
          <a:blip r:embed="rId2">
            <a:extLst>
              <a:ext uri="{28A0092B-C50C-407E-A947-70E740481C1C}">
                <a14:useLocalDpi xmlns:a14="http://schemas.microsoft.com/office/drawing/2010/main" val="0"/>
              </a:ext>
            </a:extLst>
          </a:blip>
          <a:srcRect t="27820"/>
          <a:stretch/>
        </p:blipFill>
        <p:spPr>
          <a:xfrm>
            <a:off x="344739" y="4629849"/>
            <a:ext cx="3820414" cy="1839729"/>
          </a:xfrm>
          <a:prstGeom prst="rect">
            <a:avLst/>
          </a:prstGeom>
        </p:spPr>
      </p:pic>
      <p:pic>
        <p:nvPicPr>
          <p:cNvPr id="176" name="Picture 175"/>
          <p:cNvPicPr>
            <a:picLocks noChangeAspect="1"/>
          </p:cNvPicPr>
          <p:nvPr userDrawn="1"/>
        </p:nvPicPr>
        <p:blipFill rotWithShape="1">
          <a:blip r:embed="rId3" cstate="hqprint">
            <a:extLst>
              <a:ext uri="{28A0092B-C50C-407E-A947-70E740481C1C}">
                <a14:useLocalDpi xmlns:a14="http://schemas.microsoft.com/office/drawing/2010/main"/>
              </a:ext>
            </a:extLst>
          </a:blip>
          <a:srcRect t="3263" b="6784"/>
          <a:stretch/>
        </p:blipFill>
        <p:spPr>
          <a:xfrm>
            <a:off x="8313402" y="4629850"/>
            <a:ext cx="3820420" cy="1839729"/>
          </a:xfrm>
          <a:prstGeom prst="rect">
            <a:avLst/>
          </a:prstGeom>
        </p:spPr>
      </p:pic>
      <p:pic>
        <p:nvPicPr>
          <p:cNvPr id="177" name="Picture 176"/>
          <p:cNvPicPr>
            <a:picLocks noChangeAspect="1"/>
          </p:cNvPicPr>
          <p:nvPr userDrawn="1"/>
        </p:nvPicPr>
        <p:blipFill rotWithShape="1">
          <a:blip r:embed="rId4" cstate="hqprint">
            <a:extLst>
              <a:ext uri="{28A0092B-C50C-407E-A947-70E740481C1C}">
                <a14:useLocalDpi xmlns:a14="http://schemas.microsoft.com/office/drawing/2010/main"/>
              </a:ext>
            </a:extLst>
          </a:blip>
          <a:srcRect t="7545" b="2181"/>
          <a:stretch/>
        </p:blipFill>
        <p:spPr>
          <a:xfrm>
            <a:off x="4329072" y="4629849"/>
            <a:ext cx="3820419" cy="1839728"/>
          </a:xfrm>
          <a:prstGeom prst="rect">
            <a:avLst/>
          </a:prstGeom>
        </p:spPr>
      </p:pic>
      <p:sp>
        <p:nvSpPr>
          <p:cNvPr id="178" name="Rectangle 177"/>
          <p:cNvSpPr/>
          <p:nvPr userDrawn="1"/>
        </p:nvSpPr>
        <p:spPr bwMode="auto">
          <a:xfrm>
            <a:off x="1780" y="-1"/>
            <a:ext cx="12433813" cy="2452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79" name="Text Placeholder 2"/>
          <p:cNvSpPr txBox="1">
            <a:spLocks/>
          </p:cNvSpPr>
          <p:nvPr userDrawn="1"/>
        </p:nvSpPr>
        <p:spPr>
          <a:xfrm>
            <a:off x="248257" y="1065999"/>
            <a:ext cx="3604069" cy="333854"/>
          </a:xfrm>
          <a:prstGeom prst="rect">
            <a:avLst/>
          </a:prstGeom>
        </p:spPr>
        <p:txBody>
          <a:bodyPr/>
          <a:lstStyle>
            <a:lvl1pPr marL="116575" marR="0" indent="0" algn="l" defTabSz="932559" rtl="0" eaLnBrk="1" fontAlgn="auto" latinLnBrk="0" hangingPunct="1">
              <a:lnSpc>
                <a:spcPct val="90000"/>
              </a:lnSpc>
              <a:spcBef>
                <a:spcPct val="20000"/>
              </a:spcBef>
              <a:spcAft>
                <a:spcPts val="0"/>
              </a:spcAft>
              <a:buClrTx/>
              <a:buSzPct val="80000"/>
              <a:buFontTx/>
              <a:buNone/>
              <a:tabLst/>
              <a:defRPr sz="2448" kern="1200" spc="-71" baseline="0">
                <a:solidFill>
                  <a:srgbClr val="505050"/>
                </a:solidFill>
                <a:latin typeface="+mn-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solidFill>
                  <a:srgbClr val="505050"/>
                </a:soli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040" kern="1200" spc="0" baseline="0">
                <a:solidFill>
                  <a:srgbClr val="505050"/>
                </a:soli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1836" kern="1200" spc="0" baseline="0">
                <a:solidFill>
                  <a:srgbClr val="505050"/>
                </a:soli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1836" kern="1200" spc="0" baseline="0">
                <a:solidFill>
                  <a:srgbClr val="505050"/>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2081" spc="0" dirty="0">
                <a:solidFill>
                  <a:srgbClr val="FFFFFF"/>
                </a:solidFill>
                <a:latin typeface="Segoe UI Semibold" panose="020B0702040204020203" pitchFamily="34" charset="0"/>
              </a:rPr>
              <a:t>WHAT CAN I BUILD?</a:t>
            </a:r>
          </a:p>
        </p:txBody>
      </p:sp>
      <p:sp>
        <p:nvSpPr>
          <p:cNvPr id="180" name="Title 2"/>
          <p:cNvSpPr txBox="1">
            <a:spLocks/>
          </p:cNvSpPr>
          <p:nvPr userDrawn="1"/>
        </p:nvSpPr>
        <p:spPr>
          <a:xfrm>
            <a:off x="280988" y="301152"/>
            <a:ext cx="12126254" cy="935842"/>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9" dirty="0">
                <a:solidFill>
                  <a:schemeClr val="bg1"/>
                </a:solidFill>
              </a:rPr>
              <a:t>Office Platform</a:t>
            </a:r>
          </a:p>
        </p:txBody>
      </p:sp>
      <p:sp>
        <p:nvSpPr>
          <p:cNvPr id="181" name="Freeform 131"/>
          <p:cNvSpPr>
            <a:spLocks noChangeAspect="1"/>
          </p:cNvSpPr>
          <p:nvPr userDrawn="1"/>
        </p:nvSpPr>
        <p:spPr bwMode="black">
          <a:xfrm>
            <a:off x="1983216" y="1670002"/>
            <a:ext cx="543466" cy="651843"/>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algn="ctr" defTabSz="932563"/>
            <a:endParaRPr lang="en-US" dirty="0">
              <a:solidFill>
                <a:srgbClr val="505050"/>
              </a:solidFill>
            </a:endParaRPr>
          </a:p>
        </p:txBody>
      </p:sp>
      <p:sp>
        <p:nvSpPr>
          <p:cNvPr id="182" name="Freeform 5"/>
          <p:cNvSpPr>
            <a:spLocks noChangeAspect="1"/>
          </p:cNvSpPr>
          <p:nvPr userDrawn="1"/>
        </p:nvSpPr>
        <p:spPr bwMode="black">
          <a:xfrm>
            <a:off x="5730852" y="1695237"/>
            <a:ext cx="1016867" cy="601374"/>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ln w="38100">
            <a:solidFill>
              <a:schemeClr val="bg1"/>
            </a:solidFill>
          </a:ln>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endParaRPr>
          </a:p>
        </p:txBody>
      </p:sp>
      <p:grpSp>
        <p:nvGrpSpPr>
          <p:cNvPr id="183" name="Group 182"/>
          <p:cNvGrpSpPr/>
          <p:nvPr userDrawn="1"/>
        </p:nvGrpSpPr>
        <p:grpSpPr>
          <a:xfrm>
            <a:off x="10065030" y="1680068"/>
            <a:ext cx="624747" cy="631712"/>
            <a:chOff x="4420977" y="3337861"/>
            <a:chExt cx="889375" cy="899290"/>
          </a:xfrm>
          <a:solidFill>
            <a:srgbClr val="F8F8F8"/>
          </a:solidFill>
        </p:grpSpPr>
        <p:sp>
          <p:nvSpPr>
            <p:cNvPr id="184" name="Oval 183"/>
            <p:cNvSpPr/>
            <p:nvPr/>
          </p:nvSpPr>
          <p:spPr bwMode="auto">
            <a:xfrm>
              <a:off x="4468482" y="3450061"/>
              <a:ext cx="787090" cy="787090"/>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5" name="Oval 184"/>
            <p:cNvSpPr/>
            <p:nvPr/>
          </p:nvSpPr>
          <p:spPr bwMode="auto">
            <a:xfrm>
              <a:off x="4724324" y="3337861"/>
              <a:ext cx="275406" cy="275406"/>
            </a:xfrm>
            <a:prstGeom prst="ellipse">
              <a:avLst/>
            </a:prstGeom>
            <a:solidFill>
              <a:schemeClr val="accent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6" name="Oval 185"/>
            <p:cNvSpPr/>
            <p:nvPr/>
          </p:nvSpPr>
          <p:spPr bwMode="auto">
            <a:xfrm>
              <a:off x="5034946" y="3889765"/>
              <a:ext cx="275406" cy="275406"/>
            </a:xfrm>
            <a:prstGeom prst="ellipse">
              <a:avLst/>
            </a:prstGeom>
            <a:solidFill>
              <a:schemeClr val="accent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7" name="Oval 186"/>
            <p:cNvSpPr/>
            <p:nvPr/>
          </p:nvSpPr>
          <p:spPr bwMode="auto">
            <a:xfrm>
              <a:off x="4420977" y="3889765"/>
              <a:ext cx="275406" cy="275406"/>
            </a:xfrm>
            <a:prstGeom prst="ellipse">
              <a:avLst/>
            </a:prstGeom>
            <a:solidFill>
              <a:schemeClr val="accent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88" name="Straight Arrow Connector 187"/>
          <p:cNvCxnSpPr/>
          <p:nvPr userDrawn="1"/>
        </p:nvCxnSpPr>
        <p:spPr>
          <a:xfrm>
            <a:off x="2815151" y="1996925"/>
            <a:ext cx="2654118" cy="0"/>
          </a:xfrm>
          <a:prstGeom prst="straightConnector1">
            <a:avLst/>
          </a:prstGeom>
          <a:ln w="19050">
            <a:solidFill>
              <a:schemeClr val="bg1"/>
            </a:solidFill>
            <a:headEnd type="none"/>
            <a:tailEnd type="oval" w="lg" len="lg"/>
          </a:ln>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p:nvPr userDrawn="1"/>
        </p:nvCxnSpPr>
        <p:spPr>
          <a:xfrm>
            <a:off x="7160529" y="1996925"/>
            <a:ext cx="2654118" cy="0"/>
          </a:xfrm>
          <a:prstGeom prst="straightConnector1">
            <a:avLst/>
          </a:prstGeom>
          <a:ln w="19050">
            <a:solidFill>
              <a:schemeClr val="bg1"/>
            </a:solidFill>
            <a:headEnd type="none"/>
            <a:tailEnd type="oval" w="lg" len="lg"/>
          </a:ln>
        </p:spPr>
        <p:style>
          <a:lnRef idx="1">
            <a:schemeClr val="accent1"/>
          </a:lnRef>
          <a:fillRef idx="0">
            <a:schemeClr val="accent1"/>
          </a:fillRef>
          <a:effectRef idx="0">
            <a:schemeClr val="accent1"/>
          </a:effectRef>
          <a:fontRef idx="minor">
            <a:schemeClr val="tx1"/>
          </a:fontRef>
        </p:style>
      </p:cxnSp>
      <p:sp>
        <p:nvSpPr>
          <p:cNvPr id="190" name="TextBox 189"/>
          <p:cNvSpPr txBox="1"/>
          <p:nvPr userDrawn="1"/>
        </p:nvSpPr>
        <p:spPr>
          <a:xfrm>
            <a:off x="344739" y="2742775"/>
            <a:ext cx="3820416" cy="1935044"/>
          </a:xfrm>
          <a:prstGeom prst="rect">
            <a:avLst/>
          </a:prstGeom>
          <a:solidFill>
            <a:srgbClr val="505050"/>
          </a:solidFill>
        </p:spPr>
        <p:txBody>
          <a:bodyPr wrap="square" lIns="279781" tIns="373041" rIns="186521" bIns="149217" rtlCol="0">
            <a:noAutofit/>
          </a:bodyPr>
          <a:lstStyle/>
          <a:p>
            <a:pPr>
              <a:lnSpc>
                <a:spcPct val="90000"/>
              </a:lnSpc>
              <a:spcAft>
                <a:spcPts val="612"/>
              </a:spcAft>
            </a:pPr>
            <a:r>
              <a:rPr lang="en-US" sz="2040" dirty="0">
                <a:solidFill>
                  <a:schemeClr val="bg1"/>
                </a:solidFill>
                <a:latin typeface="Segoe UI Semibold" panose="020B0702040204020203" pitchFamily="34" charset="0"/>
              </a:rPr>
              <a:t>ADD-INS AND WEB PARTS:</a:t>
            </a:r>
          </a:p>
          <a:p>
            <a:pPr>
              <a:lnSpc>
                <a:spcPct val="90000"/>
              </a:lnSpc>
              <a:spcAft>
                <a:spcPts val="612"/>
              </a:spcAft>
            </a:pPr>
            <a:r>
              <a:rPr lang="en-US" sz="1836" dirty="0">
                <a:solidFill>
                  <a:schemeClr val="bg1"/>
                </a:solidFill>
              </a:rPr>
              <a:t>Make your solution a native </a:t>
            </a:r>
            <a:br>
              <a:rPr lang="en-US" sz="1836" dirty="0">
                <a:solidFill>
                  <a:schemeClr val="bg1"/>
                </a:solidFill>
              </a:rPr>
            </a:br>
            <a:r>
              <a:rPr lang="en-US" sz="1836" dirty="0">
                <a:solidFill>
                  <a:schemeClr val="bg1"/>
                </a:solidFill>
              </a:rPr>
              <a:t>part of the modern Office</a:t>
            </a:r>
          </a:p>
        </p:txBody>
      </p:sp>
      <p:sp>
        <p:nvSpPr>
          <p:cNvPr id="191" name="TextBox 190"/>
          <p:cNvSpPr txBox="1"/>
          <p:nvPr userDrawn="1"/>
        </p:nvSpPr>
        <p:spPr>
          <a:xfrm>
            <a:off x="4329074" y="2742775"/>
            <a:ext cx="3820416" cy="1935044"/>
          </a:xfrm>
          <a:prstGeom prst="rect">
            <a:avLst/>
          </a:prstGeom>
          <a:solidFill>
            <a:srgbClr val="505050"/>
          </a:solidFill>
        </p:spPr>
        <p:txBody>
          <a:bodyPr wrap="square" lIns="279781" tIns="373041" rIns="186521" bIns="149217" rtlCol="0">
            <a:noAutofit/>
          </a:bodyPr>
          <a:lstStyle/>
          <a:p>
            <a:pPr>
              <a:lnSpc>
                <a:spcPct val="90000"/>
              </a:lnSpc>
              <a:spcAft>
                <a:spcPts val="612"/>
              </a:spcAft>
            </a:pPr>
            <a:r>
              <a:rPr lang="en-US" sz="2040" dirty="0">
                <a:solidFill>
                  <a:schemeClr val="bg1"/>
                </a:solidFill>
                <a:latin typeface="Segoe UI Semibold" panose="020B0702040204020203" pitchFamily="34" charset="0"/>
              </a:rPr>
              <a:t>WEB AND DEVICES APPS:</a:t>
            </a:r>
          </a:p>
          <a:p>
            <a:pPr>
              <a:lnSpc>
                <a:spcPct val="90000"/>
              </a:lnSpc>
              <a:spcAft>
                <a:spcPts val="612"/>
              </a:spcAft>
            </a:pPr>
            <a:r>
              <a:rPr lang="en-US" sz="1836" dirty="0">
                <a:solidFill>
                  <a:schemeClr val="bg1"/>
                </a:solidFill>
              </a:rPr>
              <a:t>Build smarter apps by </a:t>
            </a:r>
            <a:br>
              <a:rPr lang="en-US" sz="1836" dirty="0">
                <a:solidFill>
                  <a:schemeClr val="bg1"/>
                </a:solidFill>
              </a:rPr>
            </a:br>
            <a:r>
              <a:rPr lang="en-US" sz="1836" dirty="0">
                <a:solidFill>
                  <a:schemeClr val="bg1"/>
                </a:solidFill>
              </a:rPr>
              <a:t>connecting to Office services</a:t>
            </a:r>
          </a:p>
        </p:txBody>
      </p:sp>
      <p:sp>
        <p:nvSpPr>
          <p:cNvPr id="192" name="TextBox 191"/>
          <p:cNvSpPr txBox="1"/>
          <p:nvPr userDrawn="1"/>
        </p:nvSpPr>
        <p:spPr>
          <a:xfrm>
            <a:off x="8313408" y="2742775"/>
            <a:ext cx="3820416" cy="1935044"/>
          </a:xfrm>
          <a:prstGeom prst="rect">
            <a:avLst/>
          </a:prstGeom>
          <a:solidFill>
            <a:srgbClr val="505050"/>
          </a:solidFill>
        </p:spPr>
        <p:txBody>
          <a:bodyPr wrap="square" lIns="279781" tIns="373041" rIns="186521" bIns="149217" rtlCol="0">
            <a:noAutofit/>
          </a:bodyPr>
          <a:lstStyle/>
          <a:p>
            <a:pPr>
              <a:lnSpc>
                <a:spcPct val="90000"/>
              </a:lnSpc>
              <a:spcAft>
                <a:spcPts val="612"/>
              </a:spcAft>
            </a:pPr>
            <a:r>
              <a:rPr lang="en-US" sz="2040" dirty="0">
                <a:solidFill>
                  <a:schemeClr val="bg1"/>
                </a:solidFill>
                <a:latin typeface="Segoe UI Semibold" panose="020B0702040204020203" pitchFamily="34" charset="0"/>
              </a:rPr>
              <a:t>VOICE, VIDEO, CONNECTORS, AND BOTS</a:t>
            </a:r>
          </a:p>
          <a:p>
            <a:pPr>
              <a:lnSpc>
                <a:spcPct val="90000"/>
              </a:lnSpc>
              <a:spcAft>
                <a:spcPts val="612"/>
              </a:spcAft>
            </a:pPr>
            <a:r>
              <a:rPr lang="en-US" sz="1836" dirty="0">
                <a:solidFill>
                  <a:schemeClr val="bg1"/>
                </a:solidFill>
              </a:rPr>
              <a:t>Create the next generation </a:t>
            </a:r>
            <a:br>
              <a:rPr lang="en-US" sz="1836" dirty="0">
                <a:solidFill>
                  <a:schemeClr val="bg1"/>
                </a:solidFill>
              </a:rPr>
            </a:br>
            <a:r>
              <a:rPr lang="en-US" sz="1836" dirty="0">
                <a:solidFill>
                  <a:schemeClr val="bg1"/>
                </a:solidFill>
              </a:rPr>
              <a:t>of productivity solutions</a:t>
            </a:r>
          </a:p>
        </p:txBody>
      </p:sp>
      <p:sp>
        <p:nvSpPr>
          <p:cNvPr id="193" name="Isosceles Triangle 192"/>
          <p:cNvSpPr/>
          <p:nvPr userDrawn="1"/>
        </p:nvSpPr>
        <p:spPr bwMode="auto">
          <a:xfrm rot="10800000">
            <a:off x="1694750" y="2432734"/>
            <a:ext cx="1120401" cy="229070"/>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7558" tIns="47558" rIns="47558" bIns="47558" numCol="1" spcCol="0" rtlCol="0" fromWordArt="0" anchor="ctr" anchorCtr="0" forceAA="0" compatLnSpc="1">
            <a:prstTxWarp prst="textNoShape">
              <a:avLst/>
            </a:prstTxWarp>
            <a:noAutofit/>
          </a:bodyPr>
          <a:lstStyle/>
          <a:p>
            <a:pPr algn="ctr" defTabSz="950843" fontAlgn="base">
              <a:spcBef>
                <a:spcPct val="0"/>
              </a:spcBef>
              <a:spcAft>
                <a:spcPct val="0"/>
              </a:spcAft>
            </a:pPr>
            <a:endParaRPr lang="en-US" sz="2289" dirty="0">
              <a:gradFill>
                <a:gsLst>
                  <a:gs pos="0">
                    <a:srgbClr val="FFFFFF"/>
                  </a:gs>
                  <a:gs pos="100000">
                    <a:srgbClr val="FFFFFF"/>
                  </a:gs>
                </a:gsLst>
                <a:lin ang="5400000" scaled="0"/>
              </a:gradFill>
              <a:ea typeface="Segoe UI" pitchFamily="34" charset="0"/>
              <a:cs typeface="Segoe UI" pitchFamily="34" charset="0"/>
            </a:endParaRPr>
          </a:p>
        </p:txBody>
      </p:sp>
      <p:sp>
        <p:nvSpPr>
          <p:cNvPr id="194" name="Isosceles Triangle 193"/>
          <p:cNvSpPr/>
          <p:nvPr userDrawn="1"/>
        </p:nvSpPr>
        <p:spPr bwMode="auto">
          <a:xfrm rot="10800000">
            <a:off x="5679084" y="2432734"/>
            <a:ext cx="1120401" cy="229070"/>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7558" tIns="47558" rIns="47558" bIns="47558" numCol="1" spcCol="0" rtlCol="0" fromWordArt="0" anchor="ctr" anchorCtr="0" forceAA="0" compatLnSpc="1">
            <a:prstTxWarp prst="textNoShape">
              <a:avLst/>
            </a:prstTxWarp>
            <a:noAutofit/>
          </a:bodyPr>
          <a:lstStyle/>
          <a:p>
            <a:pPr algn="ctr" defTabSz="950843" fontAlgn="base">
              <a:spcBef>
                <a:spcPct val="0"/>
              </a:spcBef>
              <a:spcAft>
                <a:spcPct val="0"/>
              </a:spcAft>
            </a:pPr>
            <a:endParaRPr lang="en-US" sz="2289" dirty="0">
              <a:gradFill>
                <a:gsLst>
                  <a:gs pos="0">
                    <a:srgbClr val="FFFFFF"/>
                  </a:gs>
                  <a:gs pos="100000">
                    <a:srgbClr val="FFFFFF"/>
                  </a:gs>
                </a:gsLst>
                <a:lin ang="5400000" scaled="0"/>
              </a:gradFill>
              <a:ea typeface="Segoe UI" pitchFamily="34" charset="0"/>
              <a:cs typeface="Segoe UI" pitchFamily="34" charset="0"/>
            </a:endParaRPr>
          </a:p>
        </p:txBody>
      </p:sp>
      <p:sp>
        <p:nvSpPr>
          <p:cNvPr id="195" name="Isosceles Triangle 194"/>
          <p:cNvSpPr/>
          <p:nvPr userDrawn="1"/>
        </p:nvSpPr>
        <p:spPr bwMode="auto">
          <a:xfrm rot="10800000">
            <a:off x="9814647" y="2432734"/>
            <a:ext cx="1120401" cy="229070"/>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7558" tIns="47558" rIns="47558" bIns="47558" numCol="1" spcCol="0" rtlCol="0" fromWordArt="0" anchor="ctr" anchorCtr="0" forceAA="0" compatLnSpc="1">
            <a:prstTxWarp prst="textNoShape">
              <a:avLst/>
            </a:prstTxWarp>
            <a:noAutofit/>
          </a:bodyPr>
          <a:lstStyle/>
          <a:p>
            <a:pPr algn="ctr" defTabSz="950843" fontAlgn="base">
              <a:spcBef>
                <a:spcPct val="0"/>
              </a:spcBef>
              <a:spcAft>
                <a:spcPct val="0"/>
              </a:spcAft>
            </a:pPr>
            <a:endParaRPr lang="en-US" sz="2289"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70822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90"/>
                                        </p:tgtEl>
                                        <p:attrNameLst>
                                          <p:attrName>style.visibility</p:attrName>
                                        </p:attrNameLst>
                                      </p:cBhvr>
                                      <p:to>
                                        <p:strVal val="visible"/>
                                      </p:to>
                                    </p:set>
                                    <p:anim calcmode="lin" valueType="num">
                                      <p:cBhvr additive="base">
                                        <p:cTn id="7" dur="750" fill="hold"/>
                                        <p:tgtEl>
                                          <p:spTgt spid="190"/>
                                        </p:tgtEl>
                                        <p:attrNameLst>
                                          <p:attrName>ppt_x</p:attrName>
                                        </p:attrNameLst>
                                      </p:cBhvr>
                                      <p:tavLst>
                                        <p:tav tm="0">
                                          <p:val>
                                            <p:strVal val="1+#ppt_w/2"/>
                                          </p:val>
                                        </p:tav>
                                        <p:tav tm="100000">
                                          <p:val>
                                            <p:strVal val="#ppt_x"/>
                                          </p:val>
                                        </p:tav>
                                      </p:tavLst>
                                    </p:anim>
                                    <p:anim calcmode="lin" valueType="num">
                                      <p:cBhvr additive="base">
                                        <p:cTn id="8" dur="750" fill="hold"/>
                                        <p:tgtEl>
                                          <p:spTgt spid="190"/>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175"/>
                                        </p:tgtEl>
                                        <p:attrNameLst>
                                          <p:attrName>style.visibility</p:attrName>
                                        </p:attrNameLst>
                                      </p:cBhvr>
                                      <p:to>
                                        <p:strVal val="visible"/>
                                      </p:to>
                                    </p:set>
                                    <p:anim calcmode="lin" valueType="num">
                                      <p:cBhvr additive="base">
                                        <p:cTn id="11" dur="750" fill="hold"/>
                                        <p:tgtEl>
                                          <p:spTgt spid="175"/>
                                        </p:tgtEl>
                                        <p:attrNameLst>
                                          <p:attrName>ppt_x</p:attrName>
                                        </p:attrNameLst>
                                      </p:cBhvr>
                                      <p:tavLst>
                                        <p:tav tm="0">
                                          <p:val>
                                            <p:strVal val="#ppt_x"/>
                                          </p:val>
                                        </p:tav>
                                        <p:tav tm="100000">
                                          <p:val>
                                            <p:strVal val="#ppt_x"/>
                                          </p:val>
                                        </p:tav>
                                      </p:tavLst>
                                    </p:anim>
                                    <p:anim calcmode="lin" valueType="num">
                                      <p:cBhvr additive="base">
                                        <p:cTn id="12" dur="750" fill="hold"/>
                                        <p:tgtEl>
                                          <p:spTgt spid="175"/>
                                        </p:tgtEl>
                                        <p:attrNameLst>
                                          <p:attrName>ppt_y</p:attrName>
                                        </p:attrNameLst>
                                      </p:cBhvr>
                                      <p:tavLst>
                                        <p:tav tm="0">
                                          <p:val>
                                            <p:strVal val="1+#ppt_h/2"/>
                                          </p:val>
                                        </p:tav>
                                        <p:tav tm="100000">
                                          <p:val>
                                            <p:strVal val="#ppt_y"/>
                                          </p:val>
                                        </p:tav>
                                      </p:tavLst>
                                    </p:anim>
                                  </p:childTnLst>
                                </p:cTn>
                              </p:par>
                              <p:par>
                                <p:cTn id="13" presetID="12" presetClass="entr" presetSubtype="4" fill="hold" grpId="0" nodeType="withEffect">
                                  <p:stCondLst>
                                    <p:cond delay="250"/>
                                  </p:stCondLst>
                                  <p:childTnLst>
                                    <p:set>
                                      <p:cBhvr>
                                        <p:cTn id="14" dur="1" fill="hold">
                                          <p:stCondLst>
                                            <p:cond delay="0"/>
                                          </p:stCondLst>
                                        </p:cTn>
                                        <p:tgtEl>
                                          <p:spTgt spid="181"/>
                                        </p:tgtEl>
                                        <p:attrNameLst>
                                          <p:attrName>style.visibility</p:attrName>
                                        </p:attrNameLst>
                                      </p:cBhvr>
                                      <p:to>
                                        <p:strVal val="visible"/>
                                      </p:to>
                                    </p:set>
                                    <p:anim calcmode="lin" valueType="num">
                                      <p:cBhvr additive="base">
                                        <p:cTn id="15" dur="500"/>
                                        <p:tgtEl>
                                          <p:spTgt spid="181"/>
                                        </p:tgtEl>
                                        <p:attrNameLst>
                                          <p:attrName>ppt_y</p:attrName>
                                        </p:attrNameLst>
                                      </p:cBhvr>
                                      <p:tavLst>
                                        <p:tav tm="0">
                                          <p:val>
                                            <p:strVal val="#ppt_y+#ppt_h*1.125000"/>
                                          </p:val>
                                        </p:tav>
                                        <p:tav tm="100000">
                                          <p:val>
                                            <p:strVal val="#ppt_y"/>
                                          </p:val>
                                        </p:tav>
                                      </p:tavLst>
                                    </p:anim>
                                    <p:animEffect transition="in" filter="wipe(up)">
                                      <p:cBhvr>
                                        <p:cTn id="16" dur="500"/>
                                        <p:tgtEl>
                                          <p:spTgt spid="181"/>
                                        </p:tgtEl>
                                      </p:cBhvr>
                                    </p:animEffect>
                                  </p:childTnLst>
                                </p:cTn>
                              </p:par>
                              <p:par>
                                <p:cTn id="17" presetID="12" presetClass="entr" presetSubtype="1" fill="hold" grpId="0" nodeType="withEffect">
                                  <p:stCondLst>
                                    <p:cond delay="250"/>
                                  </p:stCondLst>
                                  <p:childTnLst>
                                    <p:set>
                                      <p:cBhvr>
                                        <p:cTn id="18" dur="1" fill="hold">
                                          <p:stCondLst>
                                            <p:cond delay="0"/>
                                          </p:stCondLst>
                                        </p:cTn>
                                        <p:tgtEl>
                                          <p:spTgt spid="193"/>
                                        </p:tgtEl>
                                        <p:attrNameLst>
                                          <p:attrName>style.visibility</p:attrName>
                                        </p:attrNameLst>
                                      </p:cBhvr>
                                      <p:to>
                                        <p:strVal val="visible"/>
                                      </p:to>
                                    </p:set>
                                    <p:anim calcmode="lin" valueType="num">
                                      <p:cBhvr additive="base">
                                        <p:cTn id="19" dur="500"/>
                                        <p:tgtEl>
                                          <p:spTgt spid="193"/>
                                        </p:tgtEl>
                                        <p:attrNameLst>
                                          <p:attrName>ppt_y</p:attrName>
                                        </p:attrNameLst>
                                      </p:cBhvr>
                                      <p:tavLst>
                                        <p:tav tm="0">
                                          <p:val>
                                            <p:strVal val="#ppt_y-#ppt_h*1.125000"/>
                                          </p:val>
                                        </p:tav>
                                        <p:tav tm="100000">
                                          <p:val>
                                            <p:strVal val="#ppt_y"/>
                                          </p:val>
                                        </p:tav>
                                      </p:tavLst>
                                    </p:anim>
                                    <p:animEffect transition="in" filter="wipe(down)">
                                      <p:cBhvr>
                                        <p:cTn id="20" dur="500"/>
                                        <p:tgtEl>
                                          <p:spTgt spid="193"/>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decel="100000" fill="hold" nodeType="clickEffect">
                                  <p:stCondLst>
                                    <p:cond delay="0"/>
                                  </p:stCondLst>
                                  <p:childTnLst>
                                    <p:set>
                                      <p:cBhvr>
                                        <p:cTn id="24" dur="1" fill="hold">
                                          <p:stCondLst>
                                            <p:cond delay="0"/>
                                          </p:stCondLst>
                                        </p:cTn>
                                        <p:tgtEl>
                                          <p:spTgt spid="177"/>
                                        </p:tgtEl>
                                        <p:attrNameLst>
                                          <p:attrName>style.visibility</p:attrName>
                                        </p:attrNameLst>
                                      </p:cBhvr>
                                      <p:to>
                                        <p:strVal val="visible"/>
                                      </p:to>
                                    </p:set>
                                    <p:anim calcmode="lin" valueType="num">
                                      <p:cBhvr additive="base">
                                        <p:cTn id="25" dur="750" fill="hold"/>
                                        <p:tgtEl>
                                          <p:spTgt spid="177"/>
                                        </p:tgtEl>
                                        <p:attrNameLst>
                                          <p:attrName>ppt_x</p:attrName>
                                        </p:attrNameLst>
                                      </p:cBhvr>
                                      <p:tavLst>
                                        <p:tav tm="0">
                                          <p:val>
                                            <p:strVal val="#ppt_x"/>
                                          </p:val>
                                        </p:tav>
                                        <p:tav tm="100000">
                                          <p:val>
                                            <p:strVal val="#ppt_x"/>
                                          </p:val>
                                        </p:tav>
                                      </p:tavLst>
                                    </p:anim>
                                    <p:anim calcmode="lin" valueType="num">
                                      <p:cBhvr additive="base">
                                        <p:cTn id="26" dur="750" fill="hold"/>
                                        <p:tgtEl>
                                          <p:spTgt spid="177"/>
                                        </p:tgtEl>
                                        <p:attrNameLst>
                                          <p:attrName>ppt_y</p:attrName>
                                        </p:attrNameLst>
                                      </p:cBhvr>
                                      <p:tavLst>
                                        <p:tav tm="0">
                                          <p:val>
                                            <p:strVal val="1+#ppt_h/2"/>
                                          </p:val>
                                        </p:tav>
                                        <p:tav tm="100000">
                                          <p:val>
                                            <p:strVal val="#ppt_y"/>
                                          </p:val>
                                        </p:tav>
                                      </p:tavLst>
                                    </p:anim>
                                  </p:childTnLst>
                                </p:cTn>
                              </p:par>
                              <p:par>
                                <p:cTn id="27" presetID="2" presetClass="entr" presetSubtype="2" decel="100000" fill="hold" grpId="0" nodeType="withEffect">
                                  <p:stCondLst>
                                    <p:cond delay="0"/>
                                  </p:stCondLst>
                                  <p:childTnLst>
                                    <p:set>
                                      <p:cBhvr>
                                        <p:cTn id="28" dur="1" fill="hold">
                                          <p:stCondLst>
                                            <p:cond delay="0"/>
                                          </p:stCondLst>
                                        </p:cTn>
                                        <p:tgtEl>
                                          <p:spTgt spid="191"/>
                                        </p:tgtEl>
                                        <p:attrNameLst>
                                          <p:attrName>style.visibility</p:attrName>
                                        </p:attrNameLst>
                                      </p:cBhvr>
                                      <p:to>
                                        <p:strVal val="visible"/>
                                      </p:to>
                                    </p:set>
                                    <p:anim calcmode="lin" valueType="num">
                                      <p:cBhvr additive="base">
                                        <p:cTn id="29" dur="750" fill="hold"/>
                                        <p:tgtEl>
                                          <p:spTgt spid="191"/>
                                        </p:tgtEl>
                                        <p:attrNameLst>
                                          <p:attrName>ppt_x</p:attrName>
                                        </p:attrNameLst>
                                      </p:cBhvr>
                                      <p:tavLst>
                                        <p:tav tm="0">
                                          <p:val>
                                            <p:strVal val="1+#ppt_w/2"/>
                                          </p:val>
                                        </p:tav>
                                        <p:tav tm="100000">
                                          <p:val>
                                            <p:strVal val="#ppt_x"/>
                                          </p:val>
                                        </p:tav>
                                      </p:tavLst>
                                    </p:anim>
                                    <p:anim calcmode="lin" valueType="num">
                                      <p:cBhvr additive="base">
                                        <p:cTn id="30" dur="750" fill="hold"/>
                                        <p:tgtEl>
                                          <p:spTgt spid="191"/>
                                        </p:tgtEl>
                                        <p:attrNameLst>
                                          <p:attrName>ppt_y</p:attrName>
                                        </p:attrNameLst>
                                      </p:cBhvr>
                                      <p:tavLst>
                                        <p:tav tm="0">
                                          <p:val>
                                            <p:strVal val="#ppt_y"/>
                                          </p:val>
                                        </p:tav>
                                        <p:tav tm="100000">
                                          <p:val>
                                            <p:strVal val="#ppt_y"/>
                                          </p:val>
                                        </p:tav>
                                      </p:tavLst>
                                    </p:anim>
                                  </p:childTnLst>
                                </p:cTn>
                              </p:par>
                              <p:par>
                                <p:cTn id="31" presetID="22" presetClass="entr" presetSubtype="8" fill="hold" nodeType="withEffect">
                                  <p:stCondLst>
                                    <p:cond delay="0"/>
                                  </p:stCondLst>
                                  <p:childTnLst>
                                    <p:set>
                                      <p:cBhvr>
                                        <p:cTn id="32" dur="1" fill="hold">
                                          <p:stCondLst>
                                            <p:cond delay="0"/>
                                          </p:stCondLst>
                                        </p:cTn>
                                        <p:tgtEl>
                                          <p:spTgt spid="188"/>
                                        </p:tgtEl>
                                        <p:attrNameLst>
                                          <p:attrName>style.visibility</p:attrName>
                                        </p:attrNameLst>
                                      </p:cBhvr>
                                      <p:to>
                                        <p:strVal val="visible"/>
                                      </p:to>
                                    </p:set>
                                    <p:animEffect transition="in" filter="wipe(left)">
                                      <p:cBhvr>
                                        <p:cTn id="33" dur="750"/>
                                        <p:tgtEl>
                                          <p:spTgt spid="188"/>
                                        </p:tgtEl>
                                      </p:cBhvr>
                                    </p:animEffect>
                                  </p:childTnLst>
                                </p:cTn>
                              </p:par>
                              <p:par>
                                <p:cTn id="34" presetID="12" presetClass="entr" presetSubtype="4" fill="hold" grpId="0" nodeType="withEffect">
                                  <p:stCondLst>
                                    <p:cond delay="250"/>
                                  </p:stCondLst>
                                  <p:childTnLst>
                                    <p:set>
                                      <p:cBhvr>
                                        <p:cTn id="35" dur="1" fill="hold">
                                          <p:stCondLst>
                                            <p:cond delay="0"/>
                                          </p:stCondLst>
                                        </p:cTn>
                                        <p:tgtEl>
                                          <p:spTgt spid="182"/>
                                        </p:tgtEl>
                                        <p:attrNameLst>
                                          <p:attrName>style.visibility</p:attrName>
                                        </p:attrNameLst>
                                      </p:cBhvr>
                                      <p:to>
                                        <p:strVal val="visible"/>
                                      </p:to>
                                    </p:set>
                                    <p:anim calcmode="lin" valueType="num">
                                      <p:cBhvr additive="base">
                                        <p:cTn id="36" dur="500"/>
                                        <p:tgtEl>
                                          <p:spTgt spid="182"/>
                                        </p:tgtEl>
                                        <p:attrNameLst>
                                          <p:attrName>ppt_y</p:attrName>
                                        </p:attrNameLst>
                                      </p:cBhvr>
                                      <p:tavLst>
                                        <p:tav tm="0">
                                          <p:val>
                                            <p:strVal val="#ppt_y+#ppt_h*1.125000"/>
                                          </p:val>
                                        </p:tav>
                                        <p:tav tm="100000">
                                          <p:val>
                                            <p:strVal val="#ppt_y"/>
                                          </p:val>
                                        </p:tav>
                                      </p:tavLst>
                                    </p:anim>
                                    <p:animEffect transition="in" filter="wipe(up)">
                                      <p:cBhvr>
                                        <p:cTn id="37" dur="500"/>
                                        <p:tgtEl>
                                          <p:spTgt spid="182"/>
                                        </p:tgtEl>
                                      </p:cBhvr>
                                    </p:animEffect>
                                  </p:childTnLst>
                                </p:cTn>
                              </p:par>
                              <p:par>
                                <p:cTn id="38" presetID="12" presetClass="entr" presetSubtype="1" fill="hold" grpId="0" nodeType="withEffect">
                                  <p:stCondLst>
                                    <p:cond delay="250"/>
                                  </p:stCondLst>
                                  <p:childTnLst>
                                    <p:set>
                                      <p:cBhvr>
                                        <p:cTn id="39" dur="1" fill="hold">
                                          <p:stCondLst>
                                            <p:cond delay="0"/>
                                          </p:stCondLst>
                                        </p:cTn>
                                        <p:tgtEl>
                                          <p:spTgt spid="194"/>
                                        </p:tgtEl>
                                        <p:attrNameLst>
                                          <p:attrName>style.visibility</p:attrName>
                                        </p:attrNameLst>
                                      </p:cBhvr>
                                      <p:to>
                                        <p:strVal val="visible"/>
                                      </p:to>
                                    </p:set>
                                    <p:anim calcmode="lin" valueType="num">
                                      <p:cBhvr additive="base">
                                        <p:cTn id="40" dur="500"/>
                                        <p:tgtEl>
                                          <p:spTgt spid="194"/>
                                        </p:tgtEl>
                                        <p:attrNameLst>
                                          <p:attrName>ppt_y</p:attrName>
                                        </p:attrNameLst>
                                      </p:cBhvr>
                                      <p:tavLst>
                                        <p:tav tm="0">
                                          <p:val>
                                            <p:strVal val="#ppt_y-#ppt_h*1.125000"/>
                                          </p:val>
                                        </p:tav>
                                        <p:tav tm="100000">
                                          <p:val>
                                            <p:strVal val="#ppt_y"/>
                                          </p:val>
                                        </p:tav>
                                      </p:tavLst>
                                    </p:anim>
                                    <p:animEffect transition="in" filter="wipe(down)">
                                      <p:cBhvr>
                                        <p:cTn id="41" dur="500"/>
                                        <p:tgtEl>
                                          <p:spTgt spid="194"/>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decel="100000" fill="hold" nodeType="clickEffect">
                                  <p:stCondLst>
                                    <p:cond delay="0"/>
                                  </p:stCondLst>
                                  <p:childTnLst>
                                    <p:set>
                                      <p:cBhvr>
                                        <p:cTn id="45" dur="1" fill="hold">
                                          <p:stCondLst>
                                            <p:cond delay="0"/>
                                          </p:stCondLst>
                                        </p:cTn>
                                        <p:tgtEl>
                                          <p:spTgt spid="176"/>
                                        </p:tgtEl>
                                        <p:attrNameLst>
                                          <p:attrName>style.visibility</p:attrName>
                                        </p:attrNameLst>
                                      </p:cBhvr>
                                      <p:to>
                                        <p:strVal val="visible"/>
                                      </p:to>
                                    </p:set>
                                    <p:anim calcmode="lin" valueType="num">
                                      <p:cBhvr additive="base">
                                        <p:cTn id="46" dur="750" fill="hold"/>
                                        <p:tgtEl>
                                          <p:spTgt spid="176"/>
                                        </p:tgtEl>
                                        <p:attrNameLst>
                                          <p:attrName>ppt_x</p:attrName>
                                        </p:attrNameLst>
                                      </p:cBhvr>
                                      <p:tavLst>
                                        <p:tav tm="0">
                                          <p:val>
                                            <p:strVal val="#ppt_x"/>
                                          </p:val>
                                        </p:tav>
                                        <p:tav tm="100000">
                                          <p:val>
                                            <p:strVal val="#ppt_x"/>
                                          </p:val>
                                        </p:tav>
                                      </p:tavLst>
                                    </p:anim>
                                    <p:anim calcmode="lin" valueType="num">
                                      <p:cBhvr additive="base">
                                        <p:cTn id="47" dur="750" fill="hold"/>
                                        <p:tgtEl>
                                          <p:spTgt spid="176"/>
                                        </p:tgtEl>
                                        <p:attrNameLst>
                                          <p:attrName>ppt_y</p:attrName>
                                        </p:attrNameLst>
                                      </p:cBhvr>
                                      <p:tavLst>
                                        <p:tav tm="0">
                                          <p:val>
                                            <p:strVal val="1+#ppt_h/2"/>
                                          </p:val>
                                        </p:tav>
                                        <p:tav tm="100000">
                                          <p:val>
                                            <p:strVal val="#ppt_y"/>
                                          </p:val>
                                        </p:tav>
                                      </p:tavLst>
                                    </p:anim>
                                  </p:childTnLst>
                                </p:cTn>
                              </p:par>
                              <p:par>
                                <p:cTn id="48" presetID="2" presetClass="entr" presetSubtype="2" decel="100000" fill="hold" grpId="0" nodeType="withEffect">
                                  <p:stCondLst>
                                    <p:cond delay="0"/>
                                  </p:stCondLst>
                                  <p:childTnLst>
                                    <p:set>
                                      <p:cBhvr>
                                        <p:cTn id="49" dur="1" fill="hold">
                                          <p:stCondLst>
                                            <p:cond delay="0"/>
                                          </p:stCondLst>
                                        </p:cTn>
                                        <p:tgtEl>
                                          <p:spTgt spid="192"/>
                                        </p:tgtEl>
                                        <p:attrNameLst>
                                          <p:attrName>style.visibility</p:attrName>
                                        </p:attrNameLst>
                                      </p:cBhvr>
                                      <p:to>
                                        <p:strVal val="visible"/>
                                      </p:to>
                                    </p:set>
                                    <p:anim calcmode="lin" valueType="num">
                                      <p:cBhvr additive="base">
                                        <p:cTn id="50" dur="750" fill="hold"/>
                                        <p:tgtEl>
                                          <p:spTgt spid="192"/>
                                        </p:tgtEl>
                                        <p:attrNameLst>
                                          <p:attrName>ppt_x</p:attrName>
                                        </p:attrNameLst>
                                      </p:cBhvr>
                                      <p:tavLst>
                                        <p:tav tm="0">
                                          <p:val>
                                            <p:strVal val="1+#ppt_w/2"/>
                                          </p:val>
                                        </p:tav>
                                        <p:tav tm="100000">
                                          <p:val>
                                            <p:strVal val="#ppt_x"/>
                                          </p:val>
                                        </p:tav>
                                      </p:tavLst>
                                    </p:anim>
                                    <p:anim calcmode="lin" valueType="num">
                                      <p:cBhvr additive="base">
                                        <p:cTn id="51" dur="750" fill="hold"/>
                                        <p:tgtEl>
                                          <p:spTgt spid="192"/>
                                        </p:tgtEl>
                                        <p:attrNameLst>
                                          <p:attrName>ppt_y</p:attrName>
                                        </p:attrNameLst>
                                      </p:cBhvr>
                                      <p:tavLst>
                                        <p:tav tm="0">
                                          <p:val>
                                            <p:strVal val="#ppt_y"/>
                                          </p:val>
                                        </p:tav>
                                        <p:tav tm="100000">
                                          <p:val>
                                            <p:strVal val="#ppt_y"/>
                                          </p:val>
                                        </p:tav>
                                      </p:tavLst>
                                    </p:anim>
                                  </p:childTnLst>
                                </p:cTn>
                              </p:par>
                              <p:par>
                                <p:cTn id="52" presetID="22" presetClass="entr" presetSubtype="8" fill="hold" nodeType="withEffect">
                                  <p:stCondLst>
                                    <p:cond delay="0"/>
                                  </p:stCondLst>
                                  <p:childTnLst>
                                    <p:set>
                                      <p:cBhvr>
                                        <p:cTn id="53" dur="1" fill="hold">
                                          <p:stCondLst>
                                            <p:cond delay="0"/>
                                          </p:stCondLst>
                                        </p:cTn>
                                        <p:tgtEl>
                                          <p:spTgt spid="189"/>
                                        </p:tgtEl>
                                        <p:attrNameLst>
                                          <p:attrName>style.visibility</p:attrName>
                                        </p:attrNameLst>
                                      </p:cBhvr>
                                      <p:to>
                                        <p:strVal val="visible"/>
                                      </p:to>
                                    </p:set>
                                    <p:animEffect transition="in" filter="wipe(left)">
                                      <p:cBhvr>
                                        <p:cTn id="54" dur="750"/>
                                        <p:tgtEl>
                                          <p:spTgt spid="189"/>
                                        </p:tgtEl>
                                      </p:cBhvr>
                                    </p:animEffect>
                                  </p:childTnLst>
                                </p:cTn>
                              </p:par>
                              <p:par>
                                <p:cTn id="55" presetID="12" presetClass="entr" presetSubtype="4" fill="hold" nodeType="withEffect">
                                  <p:stCondLst>
                                    <p:cond delay="250"/>
                                  </p:stCondLst>
                                  <p:childTnLst>
                                    <p:set>
                                      <p:cBhvr>
                                        <p:cTn id="56" dur="1" fill="hold">
                                          <p:stCondLst>
                                            <p:cond delay="0"/>
                                          </p:stCondLst>
                                        </p:cTn>
                                        <p:tgtEl>
                                          <p:spTgt spid="183"/>
                                        </p:tgtEl>
                                        <p:attrNameLst>
                                          <p:attrName>style.visibility</p:attrName>
                                        </p:attrNameLst>
                                      </p:cBhvr>
                                      <p:to>
                                        <p:strVal val="visible"/>
                                      </p:to>
                                    </p:set>
                                    <p:anim calcmode="lin" valueType="num">
                                      <p:cBhvr additive="base">
                                        <p:cTn id="57" dur="500"/>
                                        <p:tgtEl>
                                          <p:spTgt spid="183"/>
                                        </p:tgtEl>
                                        <p:attrNameLst>
                                          <p:attrName>ppt_y</p:attrName>
                                        </p:attrNameLst>
                                      </p:cBhvr>
                                      <p:tavLst>
                                        <p:tav tm="0">
                                          <p:val>
                                            <p:strVal val="#ppt_y+#ppt_h*1.125000"/>
                                          </p:val>
                                        </p:tav>
                                        <p:tav tm="100000">
                                          <p:val>
                                            <p:strVal val="#ppt_y"/>
                                          </p:val>
                                        </p:tav>
                                      </p:tavLst>
                                    </p:anim>
                                    <p:animEffect transition="in" filter="wipe(up)">
                                      <p:cBhvr>
                                        <p:cTn id="58" dur="500"/>
                                        <p:tgtEl>
                                          <p:spTgt spid="183"/>
                                        </p:tgtEl>
                                      </p:cBhvr>
                                    </p:animEffect>
                                  </p:childTnLst>
                                </p:cTn>
                              </p:par>
                              <p:par>
                                <p:cTn id="59" presetID="12" presetClass="entr" presetSubtype="1" fill="hold" grpId="0" nodeType="withEffect">
                                  <p:stCondLst>
                                    <p:cond delay="250"/>
                                  </p:stCondLst>
                                  <p:childTnLst>
                                    <p:set>
                                      <p:cBhvr>
                                        <p:cTn id="60" dur="1" fill="hold">
                                          <p:stCondLst>
                                            <p:cond delay="0"/>
                                          </p:stCondLst>
                                        </p:cTn>
                                        <p:tgtEl>
                                          <p:spTgt spid="195"/>
                                        </p:tgtEl>
                                        <p:attrNameLst>
                                          <p:attrName>style.visibility</p:attrName>
                                        </p:attrNameLst>
                                      </p:cBhvr>
                                      <p:to>
                                        <p:strVal val="visible"/>
                                      </p:to>
                                    </p:set>
                                    <p:anim calcmode="lin" valueType="num">
                                      <p:cBhvr additive="base">
                                        <p:cTn id="61" dur="500"/>
                                        <p:tgtEl>
                                          <p:spTgt spid="195"/>
                                        </p:tgtEl>
                                        <p:attrNameLst>
                                          <p:attrName>ppt_y</p:attrName>
                                        </p:attrNameLst>
                                      </p:cBhvr>
                                      <p:tavLst>
                                        <p:tav tm="0">
                                          <p:val>
                                            <p:strVal val="#ppt_y-#ppt_h*1.125000"/>
                                          </p:val>
                                        </p:tav>
                                        <p:tav tm="100000">
                                          <p:val>
                                            <p:strVal val="#ppt_y"/>
                                          </p:val>
                                        </p:tav>
                                      </p:tavLst>
                                    </p:anim>
                                    <p:animEffect transition="in" filter="wipe(down)">
                                      <p:cBhvr>
                                        <p:cTn id="62" dur="5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0" animBg="1"/>
      <p:bldP spid="182" grpId="0" animBg="1"/>
      <p:bldP spid="190" grpId="0" animBg="1"/>
      <p:bldP spid="191" grpId="0" animBg="1"/>
      <p:bldP spid="192" grpId="0" animBg="1"/>
      <p:bldP spid="193" grpId="0" animBg="1"/>
      <p:bldP spid="194" grpId="0" animBg="1"/>
      <p:bldP spid="195" grpId="0"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ngage slide">
    <p:spTree>
      <p:nvGrpSpPr>
        <p:cNvPr id="1" name=""/>
        <p:cNvGrpSpPr/>
        <p:nvPr/>
      </p:nvGrpSpPr>
      <p:grpSpPr>
        <a:xfrm>
          <a:off x="0" y="0"/>
          <a:ext cx="0" cy="0"/>
          <a:chOff x="0" y="0"/>
          <a:chExt cx="0" cy="0"/>
        </a:xfrm>
      </p:grpSpPr>
      <p:sp>
        <p:nvSpPr>
          <p:cNvPr id="3" name="AutoShape 118"/>
          <p:cNvSpPr>
            <a:spLocks noChangeAspect="1" noChangeArrowheads="1" noTextEdit="1"/>
          </p:cNvSpPr>
          <p:nvPr userDrawn="1"/>
        </p:nvSpPr>
        <p:spPr bwMode="auto">
          <a:xfrm>
            <a:off x="8220382" y="1499787"/>
            <a:ext cx="3643372" cy="332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 name="AutoShape 151"/>
          <p:cNvSpPr>
            <a:spLocks noChangeAspect="1" noChangeArrowheads="1" noTextEdit="1"/>
          </p:cNvSpPr>
          <p:nvPr userDrawn="1"/>
        </p:nvSpPr>
        <p:spPr bwMode="auto">
          <a:xfrm>
            <a:off x="8209493" y="4919145"/>
            <a:ext cx="3654262"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 name="AutoShape 167"/>
          <p:cNvSpPr>
            <a:spLocks noChangeAspect="1" noChangeArrowheads="1" noTextEdit="1"/>
          </p:cNvSpPr>
          <p:nvPr userDrawn="1"/>
        </p:nvSpPr>
        <p:spPr bwMode="auto">
          <a:xfrm>
            <a:off x="6316245" y="4919145"/>
            <a:ext cx="1698788"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 name="AutoShape 177"/>
          <p:cNvSpPr>
            <a:spLocks noChangeAspect="1" noChangeArrowheads="1" noTextEdit="1"/>
          </p:cNvSpPr>
          <p:nvPr userDrawn="1"/>
        </p:nvSpPr>
        <p:spPr bwMode="auto">
          <a:xfrm>
            <a:off x="4401218" y="4919145"/>
            <a:ext cx="1709678"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 name="AutoShape 219"/>
          <p:cNvSpPr>
            <a:spLocks noChangeAspect="1" noChangeArrowheads="1" noTextEdit="1"/>
          </p:cNvSpPr>
          <p:nvPr userDrawn="1"/>
        </p:nvSpPr>
        <p:spPr bwMode="auto">
          <a:xfrm>
            <a:off x="2486194" y="3240578"/>
            <a:ext cx="1709679" cy="153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 name="AutoShape 257"/>
          <p:cNvSpPr>
            <a:spLocks noChangeAspect="1" noChangeArrowheads="1" noTextEdit="1"/>
          </p:cNvSpPr>
          <p:nvPr userDrawn="1"/>
        </p:nvSpPr>
        <p:spPr bwMode="auto">
          <a:xfrm>
            <a:off x="583614" y="3240578"/>
            <a:ext cx="1697232" cy="153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 name="AutoShape 3"/>
          <p:cNvSpPr>
            <a:spLocks noChangeAspect="1" noChangeArrowheads="1" noTextEdit="1"/>
          </p:cNvSpPr>
          <p:nvPr userDrawn="1"/>
        </p:nvSpPr>
        <p:spPr bwMode="auto">
          <a:xfrm>
            <a:off x="583613" y="1499786"/>
            <a:ext cx="1697233" cy="154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 name="AutoShape 77"/>
          <p:cNvSpPr>
            <a:spLocks noChangeAspect="1" noChangeArrowheads="1" noTextEdit="1"/>
          </p:cNvSpPr>
          <p:nvPr userDrawn="1"/>
        </p:nvSpPr>
        <p:spPr bwMode="auto">
          <a:xfrm>
            <a:off x="4401220" y="1499789"/>
            <a:ext cx="1709677" cy="154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 name="Rectangle 5"/>
          <p:cNvSpPr>
            <a:spLocks noChangeArrowheads="1"/>
          </p:cNvSpPr>
          <p:nvPr/>
        </p:nvSpPr>
        <p:spPr bwMode="auto">
          <a:xfrm>
            <a:off x="449017" y="1212184"/>
            <a:ext cx="5522617" cy="1864634"/>
          </a:xfrm>
          <a:prstGeom prst="rect">
            <a:avLst/>
          </a:prstGeom>
          <a:solidFill>
            <a:schemeClr val="accent1"/>
          </a:solidFill>
          <a:ln>
            <a:noFill/>
          </a:ln>
        </p:spPr>
        <p:txBody>
          <a:bodyPr vert="horz" wrap="square" lIns="182806" tIns="44802" rIns="89606" bIns="44802" numCol="1" anchor="ctr" anchorCtr="0" compatLnSpc="1">
            <a:prstTxWarp prst="textNoShape">
              <a:avLst/>
            </a:prstTxWarp>
          </a:bodyPr>
          <a:lstStyle/>
          <a:p>
            <a:pPr defTabSz="914005">
              <a:lnSpc>
                <a:spcPct val="80000"/>
              </a:lnSpc>
              <a:spcBef>
                <a:spcPts val="587"/>
              </a:spcBef>
              <a:spcAft>
                <a:spcPts val="587"/>
              </a:spcAft>
              <a:defRPr/>
            </a:pPr>
            <a:r>
              <a:rPr lang="en-US" sz="3600" b="1" dirty="0">
                <a:gradFill>
                  <a:gsLst>
                    <a:gs pos="0">
                      <a:srgbClr val="FFFFFF"/>
                    </a:gs>
                    <a:gs pos="100000">
                      <a:srgbClr val="FFFFFF"/>
                    </a:gs>
                  </a:gsLst>
                  <a:lin ang="5400000" scaled="0"/>
                </a:gradFill>
                <a:latin typeface="Segoe UI Light"/>
              </a:rPr>
              <a:t>Microsoft Tech Community</a:t>
            </a:r>
          </a:p>
          <a:p>
            <a:pPr defTabSz="914005">
              <a:lnSpc>
                <a:spcPct val="80000"/>
              </a:lnSpc>
              <a:spcBef>
                <a:spcPts val="587"/>
              </a:spcBef>
              <a:spcAft>
                <a:spcPts val="587"/>
              </a:spcAft>
              <a:defRPr/>
            </a:pPr>
            <a:r>
              <a:rPr lang="en-US" sz="1799" u="sng" dirty="0">
                <a:solidFill>
                  <a:schemeClr val="bg1"/>
                </a:solidFill>
                <a:latin typeface="+mn-lt"/>
              </a:rPr>
              <a:t>https://techcommunity.microsoft.com</a:t>
            </a:r>
            <a:endParaRPr lang="en-US" sz="1799" u="sng" dirty="0">
              <a:solidFill>
                <a:schemeClr val="bg1"/>
              </a:solidFill>
              <a:latin typeface="Segoe UI"/>
            </a:endParaRPr>
          </a:p>
        </p:txBody>
      </p:sp>
      <p:grpSp>
        <p:nvGrpSpPr>
          <p:cNvPr id="14" name="Group 13"/>
          <p:cNvGrpSpPr/>
          <p:nvPr userDrawn="1"/>
        </p:nvGrpSpPr>
        <p:grpSpPr>
          <a:xfrm>
            <a:off x="8205829" y="1218557"/>
            <a:ext cx="3782426" cy="3620806"/>
            <a:chOff x="8206628" y="1217640"/>
            <a:chExt cx="3783948" cy="3622263"/>
          </a:xfrm>
        </p:grpSpPr>
        <p:grpSp>
          <p:nvGrpSpPr>
            <p:cNvPr id="15" name="Group 14"/>
            <p:cNvGrpSpPr/>
            <p:nvPr/>
          </p:nvGrpSpPr>
          <p:grpSpPr>
            <a:xfrm>
              <a:off x="10137980" y="1225066"/>
              <a:ext cx="1836984" cy="3614837"/>
              <a:chOff x="10137980" y="1225066"/>
              <a:chExt cx="1836984" cy="3614837"/>
            </a:xfrm>
          </p:grpSpPr>
          <p:sp>
            <p:nvSpPr>
              <p:cNvPr id="20"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1"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nvGrpSpPr>
            <p:cNvPr id="16" name="Group 15"/>
            <p:cNvGrpSpPr/>
            <p:nvPr/>
          </p:nvGrpSpPr>
          <p:grpSpPr>
            <a:xfrm>
              <a:off x="8206628" y="1217640"/>
              <a:ext cx="3783948" cy="1856191"/>
              <a:chOff x="8206628" y="1217640"/>
              <a:chExt cx="3783948" cy="1856191"/>
            </a:xfrm>
          </p:grpSpPr>
          <p:sp>
            <p:nvSpPr>
              <p:cNvPr id="17"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 name="Rectangle 103"/>
              <p:cNvSpPr/>
              <p:nvPr/>
            </p:nvSpPr>
            <p:spPr>
              <a:xfrm>
                <a:off x="8232083" y="2234890"/>
                <a:ext cx="3633944" cy="363592"/>
              </a:xfrm>
              <a:prstGeom prst="rect">
                <a:avLst/>
              </a:prstGeom>
            </p:spPr>
            <p:txBody>
              <a:bodyPr wrap="square" lIns="0" rIns="0" bIns="89606" anchor="b" anchorCtr="0">
                <a:spAutoFit/>
              </a:bodyPr>
              <a:lstStyle/>
              <a:p>
                <a:pPr algn="ctr" defTabSz="914005">
                  <a:lnSpc>
                    <a:spcPct val="80000"/>
                  </a:lnSpc>
                  <a:spcBef>
                    <a:spcPts val="587"/>
                  </a:spcBef>
                  <a:spcAft>
                    <a:spcPts val="587"/>
                  </a:spcAft>
                  <a:defRPr/>
                </a:pPr>
                <a:r>
                  <a:rPr lang="en-US" sz="1799" u="sng" dirty="0">
                    <a:solidFill>
                      <a:schemeClr val="bg1"/>
                    </a:solidFill>
                    <a:latin typeface="Segoe UI"/>
                  </a:rPr>
                  <a:t>@</a:t>
                </a:r>
                <a:r>
                  <a:rPr lang="en-US" sz="1799" u="sng" dirty="0" err="1">
                    <a:solidFill>
                      <a:schemeClr val="bg1"/>
                    </a:solidFill>
                    <a:latin typeface="Segoe UI"/>
                  </a:rPr>
                  <a:t>OfficeDev</a:t>
                </a:r>
                <a:r>
                  <a:rPr lang="en-US" sz="1799" u="sng" dirty="0">
                    <a:solidFill>
                      <a:schemeClr val="bg1"/>
                    </a:solidFill>
                    <a:latin typeface="Segoe UI"/>
                  </a:rPr>
                  <a:t> </a:t>
                </a:r>
              </a:p>
            </p:txBody>
          </p:sp>
          <p:sp>
            <p:nvSpPr>
              <p:cNvPr id="19" name="Rectangle 104"/>
              <p:cNvSpPr/>
              <p:nvPr/>
            </p:nvSpPr>
            <p:spPr>
              <a:xfrm>
                <a:off x="8247644" y="1490659"/>
                <a:ext cx="3644837" cy="863080"/>
              </a:xfrm>
              <a:prstGeom prst="rect">
                <a:avLst/>
              </a:prstGeom>
            </p:spPr>
            <p:txBody>
              <a:bodyPr wrap="square" lIns="179213" tIns="143370" rIns="179213" bIns="89606">
                <a:spAutoFit/>
              </a:bodyPr>
              <a:lstStyle/>
              <a:p>
                <a:pPr algn="ctr" defTabSz="914005">
                  <a:spcBef>
                    <a:spcPts val="587"/>
                  </a:spcBef>
                  <a:spcAft>
                    <a:spcPts val="587"/>
                  </a:spcAft>
                  <a:defRPr/>
                </a:pPr>
                <a:r>
                  <a:rPr lang="en-US" sz="3998" b="1" dirty="0">
                    <a:gradFill>
                      <a:gsLst>
                        <a:gs pos="0">
                          <a:srgbClr val="FFFFFF"/>
                        </a:gs>
                        <a:gs pos="100000">
                          <a:srgbClr val="FFFFFF"/>
                        </a:gs>
                      </a:gsLst>
                      <a:lin ang="5400000" scaled="0"/>
                    </a:gradFill>
                    <a:latin typeface="Segoe UI Light"/>
                  </a:rPr>
                  <a:t>Twitter</a:t>
                </a:r>
              </a:p>
            </p:txBody>
          </p:sp>
        </p:grpSp>
      </p:grpSp>
      <p:grpSp>
        <p:nvGrpSpPr>
          <p:cNvPr id="22" name="Group 21"/>
          <p:cNvGrpSpPr/>
          <p:nvPr userDrawn="1"/>
        </p:nvGrpSpPr>
        <p:grpSpPr>
          <a:xfrm>
            <a:off x="8221381" y="3155932"/>
            <a:ext cx="1835475" cy="1683431"/>
            <a:chOff x="8272463" y="3235325"/>
            <a:chExt cx="1761331" cy="1615428"/>
          </a:xfrm>
        </p:grpSpPr>
        <p:sp>
          <p:nvSpPr>
            <p:cNvPr id="23"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24" name="Group 23"/>
            <p:cNvGrpSpPr/>
            <p:nvPr/>
          </p:nvGrpSpPr>
          <p:grpSpPr>
            <a:xfrm>
              <a:off x="8385175" y="3462338"/>
              <a:ext cx="1535113" cy="1117599"/>
              <a:chOff x="8385175" y="3462338"/>
              <a:chExt cx="1535113" cy="1117599"/>
            </a:xfrm>
          </p:grpSpPr>
          <p:sp>
            <p:nvSpPr>
              <p:cNvPr id="25"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6"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7"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8"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9"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0"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1"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2"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3"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4"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5"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6"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7"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8"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9"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0"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1"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pic>
            <p:nvPicPr>
              <p:cNvPr id="44" name="Picture 43"/>
              <p:cNvPicPr>
                <a:picLocks noChangeAspect="1"/>
              </p:cNvPicPr>
              <p:nvPr/>
            </p:nvPicPr>
            <p:blipFill>
              <a:blip r:embed="rId2"/>
              <a:stretch>
                <a:fillRect/>
              </a:stretch>
            </p:blipFill>
            <p:spPr>
              <a:xfrm>
                <a:off x="8749942" y="3693929"/>
                <a:ext cx="307105" cy="443035"/>
              </a:xfrm>
              <a:prstGeom prst="rect">
                <a:avLst/>
              </a:prstGeom>
            </p:spPr>
          </p:pic>
          <p:grpSp>
            <p:nvGrpSpPr>
              <p:cNvPr id="45" name="Group 44"/>
              <p:cNvGrpSpPr/>
              <p:nvPr/>
            </p:nvGrpSpPr>
            <p:grpSpPr>
              <a:xfrm rot="5400000">
                <a:off x="9166188" y="3758283"/>
                <a:ext cx="306387" cy="444499"/>
                <a:chOff x="6878638" y="-701675"/>
                <a:chExt cx="306387" cy="444499"/>
              </a:xfrm>
            </p:grpSpPr>
            <p:sp>
              <p:nvSpPr>
                <p:cNvPr id="46"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0"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4"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5"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6"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7"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8"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9"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0"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1"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2"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3"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4"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5"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6"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7"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8"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9"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0"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1"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2"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3"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4"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5"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6"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7"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8"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9"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0"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1"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2"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3"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4"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5"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6"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7"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grpSp>
      <p:grpSp>
        <p:nvGrpSpPr>
          <p:cNvPr id="88" name="Group 87"/>
          <p:cNvGrpSpPr/>
          <p:nvPr userDrawn="1"/>
        </p:nvGrpSpPr>
        <p:grpSpPr>
          <a:xfrm>
            <a:off x="4423075" y="4916478"/>
            <a:ext cx="1777011" cy="1604991"/>
            <a:chOff x="4362450" y="4945063"/>
            <a:chExt cx="1738312" cy="1570037"/>
          </a:xfrm>
        </p:grpSpPr>
        <p:sp>
          <p:nvSpPr>
            <p:cNvPr id="89"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pic>
          <p:nvPicPr>
            <p:cNvPr id="90" name="Picture 89"/>
            <p:cNvPicPr>
              <a:picLocks noChangeAspect="1"/>
            </p:cNvPicPr>
            <p:nvPr/>
          </p:nvPicPr>
          <p:blipFill>
            <a:blip r:embed="rId3"/>
            <a:stretch>
              <a:fillRect/>
            </a:stretch>
          </p:blipFill>
          <p:spPr>
            <a:xfrm>
              <a:off x="4411773" y="5203812"/>
              <a:ext cx="1639667" cy="1052538"/>
            </a:xfrm>
            <a:prstGeom prst="rect">
              <a:avLst/>
            </a:prstGeom>
          </p:spPr>
        </p:pic>
      </p:grpSp>
      <p:grpSp>
        <p:nvGrpSpPr>
          <p:cNvPr id="91" name="Group 90"/>
          <p:cNvGrpSpPr/>
          <p:nvPr userDrawn="1"/>
        </p:nvGrpSpPr>
        <p:grpSpPr>
          <a:xfrm>
            <a:off x="6055136" y="1212184"/>
            <a:ext cx="2072415" cy="1863601"/>
            <a:chOff x="6312693" y="1447156"/>
            <a:chExt cx="1766094" cy="1588144"/>
          </a:xfrm>
        </p:grpSpPr>
        <p:sp>
          <p:nvSpPr>
            <p:cNvPr id="92"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93" name="Group 92"/>
            <p:cNvGrpSpPr/>
            <p:nvPr/>
          </p:nvGrpSpPr>
          <p:grpSpPr>
            <a:xfrm>
              <a:off x="6318250" y="1458913"/>
              <a:ext cx="1733550" cy="1576387"/>
              <a:chOff x="6318250" y="1458913"/>
              <a:chExt cx="1733550" cy="1576387"/>
            </a:xfrm>
          </p:grpSpPr>
          <p:sp>
            <p:nvSpPr>
              <p:cNvPr id="9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5"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6"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7"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8"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9"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0"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1"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2"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3"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4"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5"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6"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7"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8"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9"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0"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1"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2"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3"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4"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5"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6"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7"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8"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9"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0"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1"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2"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3"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4"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5"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6"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7"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8"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9"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0"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1"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2"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3"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4"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5"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6" name="Rectangle 461"/>
              <p:cNvSpPr>
                <a:spLocks noChangeArrowheads="1"/>
              </p:cNvSpPr>
              <p:nvPr/>
            </p:nvSpPr>
            <p:spPr bwMode="auto">
              <a:xfrm>
                <a:off x="6865938" y="1868488"/>
                <a:ext cx="22292"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S</a:t>
                </a:r>
                <a:endParaRPr lang="en-US" altLang="en-US" sz="1764">
                  <a:solidFill>
                    <a:srgbClr val="404040"/>
                  </a:solidFill>
                </a:endParaRPr>
              </a:p>
            </p:txBody>
          </p:sp>
          <p:sp>
            <p:nvSpPr>
              <p:cNvPr id="137" name="Rectangle 462"/>
              <p:cNvSpPr>
                <a:spLocks noChangeArrowheads="1"/>
              </p:cNvSpPr>
              <p:nvPr/>
            </p:nvSpPr>
            <p:spPr bwMode="auto">
              <a:xfrm>
                <a:off x="6888163"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38" name="Rectangle 463"/>
              <p:cNvSpPr>
                <a:spLocks noChangeArrowheads="1"/>
              </p:cNvSpPr>
              <p:nvPr/>
            </p:nvSpPr>
            <p:spPr bwMode="auto">
              <a:xfrm>
                <a:off x="6902451" y="1868488"/>
                <a:ext cx="18113"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a</a:t>
                </a:r>
                <a:endParaRPr lang="en-US" altLang="en-US" sz="1764">
                  <a:solidFill>
                    <a:srgbClr val="404040"/>
                  </a:solidFill>
                </a:endParaRPr>
              </a:p>
            </p:txBody>
          </p:sp>
          <p:sp>
            <p:nvSpPr>
              <p:cNvPr id="139" name="Rectangle 464"/>
              <p:cNvSpPr>
                <a:spLocks noChangeArrowheads="1"/>
              </p:cNvSpPr>
              <p:nvPr/>
            </p:nvSpPr>
            <p:spPr bwMode="auto">
              <a:xfrm>
                <a:off x="6923088" y="1868488"/>
                <a:ext cx="11146"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r</a:t>
                </a:r>
                <a:endParaRPr lang="en-US" altLang="en-US" sz="1764">
                  <a:solidFill>
                    <a:srgbClr val="404040"/>
                  </a:solidFill>
                </a:endParaRPr>
              </a:p>
            </p:txBody>
          </p:sp>
          <p:sp>
            <p:nvSpPr>
              <p:cNvPr id="140" name="Rectangle 465"/>
              <p:cNvSpPr>
                <a:spLocks noChangeArrowheads="1"/>
              </p:cNvSpPr>
              <p:nvPr/>
            </p:nvSpPr>
            <p:spPr bwMode="auto">
              <a:xfrm>
                <a:off x="6940551"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41"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2"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3"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4"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5"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6"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7"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8"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9"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0"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1"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2"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3"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4"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5"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6"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7"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8"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9"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0"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1"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2"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3"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4"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5"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6"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7"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8"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9"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0"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1"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2"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3"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4" name="Rectangle 499"/>
              <p:cNvSpPr>
                <a:spLocks noChangeArrowheads="1"/>
              </p:cNvSpPr>
              <p:nvPr/>
            </p:nvSpPr>
            <p:spPr bwMode="auto">
              <a:xfrm>
                <a:off x="6865938" y="1868488"/>
                <a:ext cx="22292"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S</a:t>
                </a:r>
                <a:endParaRPr lang="en-US" altLang="en-US" sz="1764">
                  <a:solidFill>
                    <a:srgbClr val="404040"/>
                  </a:solidFill>
                </a:endParaRPr>
              </a:p>
            </p:txBody>
          </p:sp>
          <p:sp>
            <p:nvSpPr>
              <p:cNvPr id="175" name="Rectangle 500"/>
              <p:cNvSpPr>
                <a:spLocks noChangeArrowheads="1"/>
              </p:cNvSpPr>
              <p:nvPr/>
            </p:nvSpPr>
            <p:spPr bwMode="auto">
              <a:xfrm>
                <a:off x="6888163"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76" name="Rectangle 501"/>
              <p:cNvSpPr>
                <a:spLocks noChangeArrowheads="1"/>
              </p:cNvSpPr>
              <p:nvPr/>
            </p:nvSpPr>
            <p:spPr bwMode="auto">
              <a:xfrm>
                <a:off x="6902451" y="1868488"/>
                <a:ext cx="18113"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a</a:t>
                </a:r>
                <a:endParaRPr lang="en-US" altLang="en-US" sz="1764">
                  <a:solidFill>
                    <a:srgbClr val="404040"/>
                  </a:solidFill>
                </a:endParaRPr>
              </a:p>
            </p:txBody>
          </p:sp>
          <p:sp>
            <p:nvSpPr>
              <p:cNvPr id="177" name="Rectangle 502"/>
              <p:cNvSpPr>
                <a:spLocks noChangeArrowheads="1"/>
              </p:cNvSpPr>
              <p:nvPr/>
            </p:nvSpPr>
            <p:spPr bwMode="auto">
              <a:xfrm>
                <a:off x="6923088" y="1868488"/>
                <a:ext cx="11146"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r</a:t>
                </a:r>
                <a:endParaRPr lang="en-US" altLang="en-US" sz="1764">
                  <a:solidFill>
                    <a:srgbClr val="404040"/>
                  </a:solidFill>
                </a:endParaRPr>
              </a:p>
            </p:txBody>
          </p:sp>
          <p:sp>
            <p:nvSpPr>
              <p:cNvPr id="178" name="Rectangle 503"/>
              <p:cNvSpPr>
                <a:spLocks noChangeArrowheads="1"/>
              </p:cNvSpPr>
              <p:nvPr/>
            </p:nvSpPr>
            <p:spPr bwMode="auto">
              <a:xfrm>
                <a:off x="6940551"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79"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0"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1"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2"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3"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grpSp>
        <p:nvGrpSpPr>
          <p:cNvPr id="184" name="Group 183"/>
          <p:cNvGrpSpPr/>
          <p:nvPr userDrawn="1"/>
        </p:nvGrpSpPr>
        <p:grpSpPr>
          <a:xfrm>
            <a:off x="449017" y="3155933"/>
            <a:ext cx="3893183" cy="3355959"/>
            <a:chOff x="446695" y="3155795"/>
            <a:chExt cx="3894750" cy="3357310"/>
          </a:xfrm>
        </p:grpSpPr>
        <p:grpSp>
          <p:nvGrpSpPr>
            <p:cNvPr id="185" name="Group 184"/>
            <p:cNvGrpSpPr/>
            <p:nvPr/>
          </p:nvGrpSpPr>
          <p:grpSpPr>
            <a:xfrm>
              <a:off x="446695" y="3155795"/>
              <a:ext cx="1862135" cy="3357310"/>
              <a:chOff x="446695" y="3155795"/>
              <a:chExt cx="1862135" cy="3357310"/>
            </a:xfrm>
          </p:grpSpPr>
          <p:sp>
            <p:nvSpPr>
              <p:cNvPr id="187" name="Rectangle 203"/>
              <p:cNvSpPr>
                <a:spLocks noChangeArrowheads="1"/>
              </p:cNvSpPr>
              <p:nvPr/>
            </p:nvSpPr>
            <p:spPr bwMode="auto">
              <a:xfrm>
                <a:off x="446695" y="3155795"/>
                <a:ext cx="1862135" cy="3357310"/>
              </a:xfrm>
              <a:prstGeom prst="rect">
                <a:avLst/>
              </a:prstGeom>
              <a:solidFill>
                <a:schemeClr val="accent6"/>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188" name="Group 120"/>
              <p:cNvGrpSpPr/>
              <p:nvPr/>
            </p:nvGrpSpPr>
            <p:grpSpPr>
              <a:xfrm>
                <a:off x="882393" y="3526501"/>
                <a:ext cx="1006676" cy="1102030"/>
                <a:chOff x="4924425" y="-1920875"/>
                <a:chExt cx="1173163" cy="1284287"/>
              </a:xfrm>
              <a:solidFill>
                <a:schemeClr val="bg1"/>
              </a:solidFill>
            </p:grpSpPr>
            <p:sp>
              <p:nvSpPr>
                <p:cNvPr id="189"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0"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1"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2"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3"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4"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sp>
          <p:nvSpPr>
            <p:cNvPr id="186" name="Rectangle 203"/>
            <p:cNvSpPr>
              <a:spLocks noChangeArrowheads="1"/>
            </p:cNvSpPr>
            <p:nvPr/>
          </p:nvSpPr>
          <p:spPr bwMode="auto">
            <a:xfrm>
              <a:off x="461603" y="4916603"/>
              <a:ext cx="3879842" cy="1596502"/>
            </a:xfrm>
            <a:prstGeom prst="rect">
              <a:avLst/>
            </a:prstGeom>
            <a:solidFill>
              <a:schemeClr val="accent6"/>
            </a:solidFill>
            <a:ln>
              <a:noFill/>
            </a:ln>
          </p:spPr>
          <p:txBody>
            <a:bodyPr vert="horz" wrap="square" lIns="89606" tIns="44802" rIns="89606" bIns="44802" numCol="1" anchor="ctr" anchorCtr="0" compatLnSpc="1">
              <a:prstTxWarp prst="textNoShape">
                <a:avLst/>
              </a:prstTxWarp>
            </a:bodyPr>
            <a:lstStyle/>
            <a:p>
              <a:pPr algn="ctr" defTabSz="914005">
                <a:defRPr/>
              </a:pPr>
              <a:r>
                <a:rPr lang="en-US" sz="3998" b="1" dirty="0">
                  <a:gradFill>
                    <a:gsLst>
                      <a:gs pos="0">
                        <a:srgbClr val="FFFFFF"/>
                      </a:gs>
                      <a:gs pos="100000">
                        <a:srgbClr val="FFFFFF"/>
                      </a:gs>
                    </a:gsLst>
                    <a:lin ang="5400000" scaled="0"/>
                  </a:gradFill>
                  <a:latin typeface="Segoe UI Light"/>
                </a:rPr>
                <a:t>Podcasts</a:t>
              </a:r>
              <a:br>
                <a:rPr lang="en-US" sz="1764" dirty="0">
                  <a:solidFill>
                    <a:srgbClr val="404040"/>
                  </a:solidFill>
                  <a:latin typeface="Segoe UI"/>
                </a:rPr>
              </a:br>
              <a:r>
                <a:rPr lang="en-US" sz="1799" u="sng" spc="-50" dirty="0">
                  <a:solidFill>
                    <a:schemeClr val="bg1"/>
                  </a:solidFill>
                  <a:latin typeface="Segoe UI"/>
                </a:rPr>
                <a:t>http://</a:t>
              </a:r>
              <a:r>
                <a:rPr lang="en-US" sz="1799" u="sng" dirty="0">
                  <a:solidFill>
                    <a:schemeClr val="bg1"/>
                  </a:solidFill>
                  <a:latin typeface="Segoe UI"/>
                </a:rPr>
                <a:t>dev.office.com/podcasts</a:t>
              </a:r>
              <a:r>
                <a:rPr lang="en-US" sz="1799" u="sng" spc="-50" dirty="0">
                  <a:solidFill>
                    <a:schemeClr val="bg1"/>
                  </a:solidFill>
                  <a:latin typeface="Segoe UI"/>
                </a:rPr>
                <a:t> </a:t>
              </a:r>
            </a:p>
            <a:p>
              <a:pPr algn="ctr" defTabSz="914005">
                <a:defRPr/>
              </a:pPr>
              <a:endParaRPr lang="en-US" sz="1764" dirty="0">
                <a:solidFill>
                  <a:srgbClr val="404040"/>
                </a:solidFill>
                <a:latin typeface="Segoe UI"/>
              </a:endParaRPr>
            </a:p>
          </p:txBody>
        </p:sp>
      </p:grpSp>
      <p:grpSp>
        <p:nvGrpSpPr>
          <p:cNvPr id="195" name="Group 194"/>
          <p:cNvGrpSpPr/>
          <p:nvPr userDrawn="1"/>
        </p:nvGrpSpPr>
        <p:grpSpPr>
          <a:xfrm>
            <a:off x="10132721" y="4916033"/>
            <a:ext cx="1844238" cy="1597854"/>
            <a:chOff x="10134295" y="4916603"/>
            <a:chExt cx="1844980" cy="1598497"/>
          </a:xfrm>
        </p:grpSpPr>
        <p:sp>
          <p:nvSpPr>
            <p:cNvPr id="196" name="Rectangle 153"/>
            <p:cNvSpPr>
              <a:spLocks noChangeArrowheads="1"/>
            </p:cNvSpPr>
            <p:nvPr/>
          </p:nvSpPr>
          <p:spPr bwMode="auto">
            <a:xfrm>
              <a:off x="10134295" y="4916603"/>
              <a:ext cx="1844980" cy="1598497"/>
            </a:xfrm>
            <a:prstGeom prst="rect">
              <a:avLst/>
            </a:prstGeom>
            <a:solidFill>
              <a:schemeClr val="accent5"/>
            </a:solidFill>
            <a:ln>
              <a:noFill/>
            </a:ln>
          </p:spPr>
          <p:txBody>
            <a:bodyPr vert="horz" wrap="square" lIns="89606" tIns="44802" rIns="89606" bIns="44802" numCol="1" anchor="t" anchorCtr="0" compatLnSpc="1">
              <a:prstTxWarp prst="textNoShape">
                <a:avLst/>
              </a:prstTxWarp>
            </a:bodyPr>
            <a:lstStyle/>
            <a:p>
              <a:pPr defTabSz="914005">
                <a:defRPr/>
              </a:pPr>
              <a:r>
                <a:rPr lang="en-US" sz="1799" b="1" dirty="0" err="1">
                  <a:gradFill>
                    <a:gsLst>
                      <a:gs pos="0">
                        <a:srgbClr val="FFFFFF"/>
                      </a:gs>
                      <a:gs pos="100000">
                        <a:srgbClr val="FFFFFF"/>
                      </a:gs>
                    </a:gsLst>
                    <a:lin ang="5400000" scaled="0"/>
                  </a:gradFill>
                  <a:latin typeface="Segoe UI Light"/>
                </a:rPr>
                <a:t>UserVoice</a:t>
              </a: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r>
                <a:rPr lang="en-US" sz="1199" u="sng" dirty="0">
                  <a:solidFill>
                    <a:schemeClr val="bg1"/>
                  </a:solidFill>
                  <a:latin typeface="Segoe UI"/>
                </a:rPr>
                <a:t>http://sharepoint.uservoice.com/ </a:t>
              </a:r>
            </a:p>
            <a:p>
              <a:pPr defTabSz="914005">
                <a:defRPr/>
              </a:pPr>
              <a:endParaRPr lang="en-US" sz="1799" b="1" dirty="0">
                <a:gradFill>
                  <a:gsLst>
                    <a:gs pos="0">
                      <a:srgbClr val="FFFFFF"/>
                    </a:gs>
                    <a:gs pos="100000">
                      <a:srgbClr val="FFFFFF"/>
                    </a:gs>
                  </a:gsLst>
                  <a:lin ang="5400000" scaled="0"/>
                </a:gradFill>
                <a:latin typeface="Segoe UI Light"/>
              </a:endParaRPr>
            </a:p>
          </p:txBody>
        </p:sp>
        <p:sp>
          <p:nvSpPr>
            <p:cNvPr id="197"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2" tIns="41137" rIns="82272" bIns="41137" numCol="1" anchor="t" anchorCtr="0" compatLnSpc="1">
              <a:prstTxWarp prst="textNoShape">
                <a:avLst/>
              </a:prstTxWarp>
            </a:bodyPr>
            <a:lstStyle/>
            <a:p>
              <a:pPr defTabSz="932319">
                <a:defRPr/>
              </a:pPr>
              <a:endParaRPr lang="en-US" sz="1599">
                <a:solidFill>
                  <a:srgbClr val="000000"/>
                </a:solidFill>
                <a:latin typeface="Segoe UI"/>
              </a:endParaRPr>
            </a:p>
          </p:txBody>
        </p:sp>
      </p:grpSp>
      <p:grpSp>
        <p:nvGrpSpPr>
          <p:cNvPr id="198" name="Group 197"/>
          <p:cNvGrpSpPr/>
          <p:nvPr userDrawn="1"/>
        </p:nvGrpSpPr>
        <p:grpSpPr>
          <a:xfrm>
            <a:off x="2399409" y="3155336"/>
            <a:ext cx="1942791" cy="1681580"/>
            <a:chOff x="2397872" y="3155198"/>
            <a:chExt cx="1943573" cy="1682257"/>
          </a:xfrm>
        </p:grpSpPr>
        <p:sp>
          <p:nvSpPr>
            <p:cNvPr id="199" name="Rectangle 266"/>
            <p:cNvSpPr>
              <a:spLocks noChangeArrowheads="1"/>
            </p:cNvSpPr>
            <p:nvPr/>
          </p:nvSpPr>
          <p:spPr bwMode="auto">
            <a:xfrm>
              <a:off x="2397872" y="3155198"/>
              <a:ext cx="1943573" cy="1682257"/>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lnSpc>
                  <a:spcPct val="95000"/>
                </a:lnSpc>
                <a:defRPr/>
              </a:pPr>
              <a:r>
                <a:rPr lang="en-US" sz="1764" dirty="0">
                  <a:solidFill>
                    <a:schemeClr val="bg1"/>
                  </a:solidFill>
                  <a:latin typeface="Segoe UI"/>
                </a:rPr>
                <a:t>Stack overflow</a:t>
              </a:r>
            </a:p>
            <a:p>
              <a:pPr defTabSz="914005">
                <a:lnSpc>
                  <a:spcPct val="95000"/>
                </a:lnSpc>
                <a:defRPr/>
              </a:pPr>
              <a:endParaRPr lang="en-US" sz="1764" dirty="0">
                <a:solidFill>
                  <a:schemeClr val="bg1"/>
                </a:solidFill>
                <a:latin typeface="Segoe UI"/>
              </a:endParaRPr>
            </a:p>
            <a:p>
              <a:pPr defTabSz="914005">
                <a:lnSpc>
                  <a:spcPct val="95000"/>
                </a:lnSpc>
                <a:defRPr/>
              </a:pPr>
              <a:endParaRPr lang="en-US" sz="1764" dirty="0">
                <a:solidFill>
                  <a:schemeClr val="bg1"/>
                </a:solidFill>
                <a:latin typeface="Segoe UI"/>
              </a:endParaRPr>
            </a:p>
            <a:p>
              <a:pPr defTabSz="914005">
                <a:lnSpc>
                  <a:spcPct val="95000"/>
                </a:lnSpc>
                <a:defRPr/>
              </a:pPr>
              <a:endParaRPr lang="en-US" sz="1764" dirty="0">
                <a:solidFill>
                  <a:schemeClr val="bg1"/>
                </a:solidFill>
                <a:latin typeface="Segoe UI"/>
              </a:endParaRPr>
            </a:p>
            <a:p>
              <a:pPr defTabSz="914005">
                <a:lnSpc>
                  <a:spcPct val="95000"/>
                </a:lnSpc>
                <a:defRPr/>
              </a:pPr>
              <a:endParaRPr lang="en-US" sz="1764" dirty="0">
                <a:solidFill>
                  <a:schemeClr val="bg1"/>
                </a:solidFill>
                <a:latin typeface="Segoe UI"/>
              </a:endParaRPr>
            </a:p>
            <a:p>
              <a:pPr defTabSz="914005">
                <a:lnSpc>
                  <a:spcPct val="95000"/>
                </a:lnSpc>
                <a:defRPr/>
              </a:pPr>
              <a:r>
                <a:rPr lang="en-US" sz="1764" dirty="0">
                  <a:solidFill>
                    <a:schemeClr val="bg1"/>
                  </a:solidFill>
                  <a:latin typeface="Segoe UI"/>
                </a:rPr>
                <a:t>[</a:t>
              </a:r>
              <a:r>
                <a:rPr lang="en-US" sz="1764" dirty="0" err="1">
                  <a:solidFill>
                    <a:schemeClr val="bg1"/>
                  </a:solidFill>
                  <a:latin typeface="Segoe UI"/>
                </a:rPr>
                <a:t>sharepoint</a:t>
              </a:r>
              <a:r>
                <a:rPr lang="en-US" sz="1764" dirty="0">
                  <a:solidFill>
                    <a:schemeClr val="bg1"/>
                  </a:solidFill>
                  <a:latin typeface="Segoe UI"/>
                </a:rPr>
                <a:t>]</a:t>
              </a:r>
            </a:p>
          </p:txBody>
        </p:sp>
        <p:sp>
          <p:nvSpPr>
            <p:cNvPr id="200"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bg1"/>
            </a:solidFill>
            <a:ln>
              <a:noFill/>
            </a:ln>
          </p:spPr>
          <p:txBody>
            <a:bodyPr vert="horz" wrap="square" lIns="0" tIns="41137" rIns="82272" bIns="41137" numCol="1" anchor="t" anchorCtr="0" compatLnSpc="1">
              <a:prstTxWarp prst="textNoShape">
                <a:avLst/>
              </a:prstTxWarp>
            </a:bodyPr>
            <a:lstStyle/>
            <a:p>
              <a:pPr algn="ctr" defTabSz="914001">
                <a:defRPr/>
              </a:pPr>
              <a:endParaRPr lang="en-US" sz="1599">
                <a:gradFill>
                  <a:gsLst>
                    <a:gs pos="0">
                      <a:srgbClr val="FFFFFF"/>
                    </a:gs>
                    <a:gs pos="100000">
                      <a:srgbClr val="FFFFFF"/>
                    </a:gs>
                  </a:gsLst>
                  <a:lin ang="5400000" scaled="0"/>
                </a:gradFill>
                <a:latin typeface="Segoe UI"/>
              </a:endParaRPr>
            </a:p>
          </p:txBody>
        </p:sp>
      </p:grpSp>
      <p:grpSp>
        <p:nvGrpSpPr>
          <p:cNvPr id="201" name="Group 200"/>
          <p:cNvGrpSpPr/>
          <p:nvPr userDrawn="1"/>
        </p:nvGrpSpPr>
        <p:grpSpPr>
          <a:xfrm>
            <a:off x="4426635" y="3160646"/>
            <a:ext cx="3702219" cy="1678717"/>
            <a:chOff x="4425913" y="3160511"/>
            <a:chExt cx="3703709" cy="1679392"/>
          </a:xfrm>
        </p:grpSpPr>
        <p:sp>
          <p:nvSpPr>
            <p:cNvPr id="202"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88242" tIns="44802" rIns="89606" bIns="44802" numCol="1" anchor="ctr" anchorCtr="0" compatLnSpc="1">
              <a:prstTxWarp prst="textNoShape">
                <a:avLst/>
              </a:prstTxWarp>
            </a:bodyPr>
            <a:lstStyle/>
            <a:p>
              <a:pPr defTabSz="914005">
                <a:lnSpc>
                  <a:spcPct val="90000"/>
                </a:lnSpc>
                <a:spcBef>
                  <a:spcPts val="587"/>
                </a:spcBef>
                <a:spcAft>
                  <a:spcPts val="587"/>
                </a:spcAft>
                <a:defRPr/>
              </a:pPr>
              <a:r>
                <a:rPr lang="en-US" sz="3998" b="1" dirty="0">
                  <a:gradFill>
                    <a:gsLst>
                      <a:gs pos="0">
                        <a:srgbClr val="FFFFFF"/>
                      </a:gs>
                      <a:gs pos="100000">
                        <a:srgbClr val="FFFFFF"/>
                      </a:gs>
                    </a:gsLst>
                    <a:lin ang="5400000" scaled="0"/>
                  </a:gradFill>
                  <a:latin typeface="Segoe UI Light"/>
                </a:rPr>
                <a:t>Channel 9 </a:t>
              </a:r>
              <a:br>
                <a:rPr lang="en-US" sz="3998" b="1" dirty="0">
                  <a:gradFill>
                    <a:gsLst>
                      <a:gs pos="0">
                        <a:srgbClr val="FFFFFF"/>
                      </a:gs>
                      <a:gs pos="100000">
                        <a:srgbClr val="FFFFFF"/>
                      </a:gs>
                    </a:gsLst>
                    <a:lin ang="5400000" scaled="0"/>
                  </a:gradFill>
                  <a:latin typeface="Segoe UI Light"/>
                </a:rPr>
              </a:br>
              <a:r>
                <a:rPr lang="en-US" sz="3998" b="1" dirty="0">
                  <a:gradFill>
                    <a:gsLst>
                      <a:gs pos="0">
                        <a:srgbClr val="FFFFFF"/>
                      </a:gs>
                      <a:gs pos="100000">
                        <a:srgbClr val="FFFFFF"/>
                      </a:gs>
                    </a:gsLst>
                    <a:lin ang="5400000" scaled="0"/>
                  </a:gradFill>
                  <a:latin typeface="Segoe UI Light"/>
                </a:rPr>
                <a:t>Dev Show</a:t>
              </a:r>
            </a:p>
            <a:p>
              <a:pPr defTabSz="914005">
                <a:lnSpc>
                  <a:spcPct val="90000"/>
                </a:lnSpc>
                <a:spcBef>
                  <a:spcPts val="587"/>
                </a:spcBef>
                <a:spcAft>
                  <a:spcPts val="587"/>
                </a:spcAft>
                <a:defRPr/>
              </a:pPr>
              <a:r>
                <a:rPr lang="en-US" sz="1399" u="sng" dirty="0">
                  <a:solidFill>
                    <a:srgbClr val="FFFFFF"/>
                  </a:solidFill>
                  <a:latin typeface="Segoe UI"/>
                </a:rPr>
                <a:t>http://aka.ms/O365DevShow </a:t>
              </a:r>
            </a:p>
          </p:txBody>
        </p:sp>
        <p:pic>
          <p:nvPicPr>
            <p:cNvPr id="203" name="Picture 202"/>
            <p:cNvPicPr>
              <a:picLocks noChangeAspect="1"/>
            </p:cNvPicPr>
            <p:nvPr/>
          </p:nvPicPr>
          <p:blipFill rotWithShape="1">
            <a:blip r:embed="rId4"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sp>
        <p:nvSpPr>
          <p:cNvPr id="205" name="Rectangle 153"/>
          <p:cNvSpPr>
            <a:spLocks noChangeArrowheads="1"/>
          </p:cNvSpPr>
          <p:nvPr/>
        </p:nvSpPr>
        <p:spPr bwMode="auto">
          <a:xfrm>
            <a:off x="6275951" y="4916033"/>
            <a:ext cx="3780906" cy="1597853"/>
          </a:xfrm>
          <a:prstGeom prst="rect">
            <a:avLst/>
          </a:prstGeom>
          <a:solidFill>
            <a:srgbClr val="0070C0"/>
          </a:solidFill>
          <a:ln>
            <a:noFill/>
          </a:ln>
        </p:spPr>
        <p:txBody>
          <a:bodyPr vert="horz" wrap="square" lIns="89606" tIns="44802" rIns="89606" bIns="44802" numCol="1" anchor="t" anchorCtr="0" compatLnSpc="1">
            <a:prstTxWarp prst="textNoShape">
              <a:avLst/>
            </a:prstTxWarp>
          </a:bodyPr>
          <a:lstStyle/>
          <a:p>
            <a:pPr lvl="0" defTabSz="914005"/>
            <a:r>
              <a:rPr lang="en-US" sz="1800" dirty="0">
                <a:solidFill>
                  <a:schemeClr val="bg1"/>
                </a:solidFill>
                <a:latin typeface="Segoe UI"/>
              </a:rPr>
              <a:t>SharePoint Patterns and Practices</a:t>
            </a:r>
          </a:p>
          <a:p>
            <a:pPr lvl="0" defTabSz="914005"/>
            <a:r>
              <a:rPr lang="en-US" sz="1800" u="sng" dirty="0">
                <a:solidFill>
                  <a:schemeClr val="bg1"/>
                </a:solidFill>
                <a:latin typeface="Segoe UI"/>
              </a:rPr>
              <a:t>http://aka.ms/sppnp</a:t>
            </a:r>
          </a:p>
        </p:txBody>
      </p:sp>
      <p:sp>
        <p:nvSpPr>
          <p:cNvPr id="207" name="Title 2"/>
          <p:cNvSpPr>
            <a:spLocks noGrp="1"/>
          </p:cNvSpPr>
          <p:nvPr>
            <p:ph type="title" idx="4294967295"/>
          </p:nvPr>
        </p:nvSpPr>
        <p:spPr>
          <a:xfrm>
            <a:off x="273844" y="295275"/>
            <a:ext cx="11888787" cy="917575"/>
          </a:xfrm>
        </p:spPr>
        <p:txBody>
          <a:bodyPr/>
          <a:lstStyle/>
          <a:p>
            <a:r>
              <a:rPr lang="en-US"/>
              <a:t>Click to edit Master title style</a:t>
            </a:r>
            <a:endParaRPr lang="en-US" dirty="0"/>
          </a:p>
        </p:txBody>
      </p:sp>
      <p:sp>
        <p:nvSpPr>
          <p:cNvPr id="208" name="Rectangle 207">
            <a:hlinkClick r:id="rId5"/>
          </p:cNvPr>
          <p:cNvSpPr/>
          <p:nvPr userDrawn="1"/>
        </p:nvSpPr>
        <p:spPr bwMode="auto">
          <a:xfrm>
            <a:off x="547687" y="2300766"/>
            <a:ext cx="4114800" cy="306117"/>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9" name="Rectangle 208">
            <a:hlinkClick r:id="rId6"/>
          </p:cNvPr>
          <p:cNvSpPr/>
          <p:nvPr userDrawn="1"/>
        </p:nvSpPr>
        <p:spPr bwMode="auto">
          <a:xfrm>
            <a:off x="9290179" y="2232511"/>
            <a:ext cx="1515412" cy="306117"/>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0" name="Rectangle 209">
            <a:hlinkClick r:id="rId7"/>
          </p:cNvPr>
          <p:cNvSpPr/>
          <p:nvPr userDrawn="1"/>
        </p:nvSpPr>
        <p:spPr bwMode="auto">
          <a:xfrm>
            <a:off x="5508330" y="4469572"/>
            <a:ext cx="2442252" cy="306117"/>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1" name="Rectangle 210">
            <a:hlinkClick r:id="rId8"/>
          </p:cNvPr>
          <p:cNvSpPr/>
          <p:nvPr userDrawn="1"/>
        </p:nvSpPr>
        <p:spPr bwMode="auto">
          <a:xfrm>
            <a:off x="808814" y="5713962"/>
            <a:ext cx="3200400" cy="306117"/>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213" name="Picture 212"/>
          <p:cNvPicPr>
            <a:picLocks noChangeAspect="1"/>
          </p:cNvPicPr>
          <p:nvPr userDrawn="1"/>
        </p:nvPicPr>
        <p:blipFill>
          <a:blip r:embed="rId9"/>
          <a:stretch>
            <a:fillRect/>
          </a:stretch>
        </p:blipFill>
        <p:spPr>
          <a:xfrm>
            <a:off x="8652411" y="5751017"/>
            <a:ext cx="1316723" cy="663566"/>
          </a:xfrm>
          <a:prstGeom prst="rect">
            <a:avLst/>
          </a:prstGeom>
        </p:spPr>
      </p:pic>
    </p:spTree>
    <p:extLst>
      <p:ext uri="{BB962C8B-B14F-4D97-AF65-F5344CB8AC3E}">
        <p14:creationId xmlns:p14="http://schemas.microsoft.com/office/powerpoint/2010/main" val="1308526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fade">
                                      <p:cBhvr>
                                        <p:cTn id="7" dur="500"/>
                                        <p:tgtEl>
                                          <p:spTgt spid="201"/>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 calcmode="lin" valueType="num">
                                      <p:cBhvr additive="base">
                                        <p:cTn id="11" dur="750" fill="hold"/>
                                        <p:tgtEl>
                                          <p:spTgt spid="91"/>
                                        </p:tgtEl>
                                        <p:attrNameLst>
                                          <p:attrName>ppt_x</p:attrName>
                                        </p:attrNameLst>
                                      </p:cBhvr>
                                      <p:tavLst>
                                        <p:tav tm="0">
                                          <p:val>
                                            <p:strVal val="#ppt_x"/>
                                          </p:val>
                                        </p:tav>
                                        <p:tav tm="100000">
                                          <p:val>
                                            <p:strVal val="#ppt_x"/>
                                          </p:val>
                                        </p:tav>
                                      </p:tavLst>
                                    </p:anim>
                                    <p:anim calcmode="lin" valueType="num">
                                      <p:cBhvr additive="base">
                                        <p:cTn id="12" dur="750" fill="hold"/>
                                        <p:tgtEl>
                                          <p:spTgt spid="91"/>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88"/>
                                        </p:tgtEl>
                                        <p:attrNameLst>
                                          <p:attrName>style.visibility</p:attrName>
                                        </p:attrNameLst>
                                      </p:cBhvr>
                                      <p:to>
                                        <p:strVal val="visible"/>
                                      </p:to>
                                    </p:set>
                                    <p:anim calcmode="lin" valueType="num">
                                      <p:cBhvr additive="base">
                                        <p:cTn id="15" dur="750" fill="hold"/>
                                        <p:tgtEl>
                                          <p:spTgt spid="88"/>
                                        </p:tgtEl>
                                        <p:attrNameLst>
                                          <p:attrName>ppt_x</p:attrName>
                                        </p:attrNameLst>
                                      </p:cBhvr>
                                      <p:tavLst>
                                        <p:tav tm="0">
                                          <p:val>
                                            <p:strVal val="#ppt_x"/>
                                          </p:val>
                                        </p:tav>
                                        <p:tav tm="100000">
                                          <p:val>
                                            <p:strVal val="#ppt_x"/>
                                          </p:val>
                                        </p:tav>
                                      </p:tavLst>
                                    </p:anim>
                                    <p:anim calcmode="lin" valueType="num">
                                      <p:cBhvr additive="base">
                                        <p:cTn id="16" dur="750" fill="hold"/>
                                        <p:tgtEl>
                                          <p:spTgt spid="8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750" fill="hold"/>
                                        <p:tgtEl>
                                          <p:spTgt spid="22"/>
                                        </p:tgtEl>
                                        <p:attrNameLst>
                                          <p:attrName>ppt_x</p:attrName>
                                        </p:attrNameLst>
                                      </p:cBhvr>
                                      <p:tavLst>
                                        <p:tav tm="0">
                                          <p:val>
                                            <p:strVal val="1+#ppt_w/2"/>
                                          </p:val>
                                        </p:tav>
                                        <p:tav tm="100000">
                                          <p:val>
                                            <p:strVal val="#ppt_x"/>
                                          </p:val>
                                        </p:tav>
                                      </p:tavLst>
                                    </p:anim>
                                    <p:anim calcmode="lin" valueType="num">
                                      <p:cBhvr additive="base">
                                        <p:cTn id="20" dur="75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98"/>
                                        </p:tgtEl>
                                        <p:attrNameLst>
                                          <p:attrName>style.visibility</p:attrName>
                                        </p:attrNameLst>
                                      </p:cBhvr>
                                      <p:to>
                                        <p:strVal val="visible"/>
                                      </p:to>
                                    </p:set>
                                    <p:anim calcmode="lin" valueType="num">
                                      <p:cBhvr additive="base">
                                        <p:cTn id="23" dur="750" fill="hold"/>
                                        <p:tgtEl>
                                          <p:spTgt spid="198"/>
                                        </p:tgtEl>
                                        <p:attrNameLst>
                                          <p:attrName>ppt_x</p:attrName>
                                        </p:attrNameLst>
                                      </p:cBhvr>
                                      <p:tavLst>
                                        <p:tav tm="0">
                                          <p:val>
                                            <p:strVal val="0-#ppt_w/2"/>
                                          </p:val>
                                        </p:tav>
                                        <p:tav tm="100000">
                                          <p:val>
                                            <p:strVal val="#ppt_x"/>
                                          </p:val>
                                        </p:tav>
                                      </p:tavLst>
                                    </p:anim>
                                    <p:anim calcmode="lin" valueType="num">
                                      <p:cBhvr additive="base">
                                        <p:cTn id="24" dur="750" fill="hold"/>
                                        <p:tgtEl>
                                          <p:spTgt spid="19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95"/>
                                        </p:tgtEl>
                                        <p:attrNameLst>
                                          <p:attrName>style.visibility</p:attrName>
                                        </p:attrNameLst>
                                      </p:cBhvr>
                                      <p:to>
                                        <p:strVal val="visible"/>
                                      </p:to>
                                    </p:set>
                                    <p:anim calcmode="lin" valueType="num">
                                      <p:cBhvr additive="base">
                                        <p:cTn id="27" dur="750" fill="hold"/>
                                        <p:tgtEl>
                                          <p:spTgt spid="195"/>
                                        </p:tgtEl>
                                        <p:attrNameLst>
                                          <p:attrName>ppt_x</p:attrName>
                                        </p:attrNameLst>
                                      </p:cBhvr>
                                      <p:tavLst>
                                        <p:tav tm="0">
                                          <p:val>
                                            <p:strVal val="1+#ppt_w/2"/>
                                          </p:val>
                                        </p:tav>
                                        <p:tav tm="100000">
                                          <p:val>
                                            <p:strVal val="#ppt_x"/>
                                          </p:val>
                                        </p:tav>
                                      </p:tavLst>
                                    </p:anim>
                                    <p:anim calcmode="lin" valueType="num">
                                      <p:cBhvr additive="base">
                                        <p:cTn id="28" dur="750" fill="hold"/>
                                        <p:tgtEl>
                                          <p:spTgt spid="195"/>
                                        </p:tgtEl>
                                        <p:attrNameLst>
                                          <p:attrName>ppt_y</p:attrName>
                                        </p:attrNameLst>
                                      </p:cBhvr>
                                      <p:tavLst>
                                        <p:tav tm="0">
                                          <p:val>
                                            <p:strVal val="#ppt_y"/>
                                          </p:val>
                                        </p:tav>
                                        <p:tav tm="100000">
                                          <p:val>
                                            <p:strVal val="#ppt_y"/>
                                          </p:val>
                                        </p:tav>
                                      </p:tavLst>
                                    </p:anim>
                                  </p:childTnLst>
                                </p:cTn>
                              </p:par>
                              <p:par>
                                <p:cTn id="29" presetID="2" presetClass="entr" presetSubtype="12" decel="100000" fill="hold" nodeType="withEffect">
                                  <p:stCondLst>
                                    <p:cond delay="1750"/>
                                  </p:stCondLst>
                                  <p:childTnLst>
                                    <p:set>
                                      <p:cBhvr>
                                        <p:cTn id="30" dur="1" fill="hold">
                                          <p:stCondLst>
                                            <p:cond delay="0"/>
                                          </p:stCondLst>
                                        </p:cTn>
                                        <p:tgtEl>
                                          <p:spTgt spid="184"/>
                                        </p:tgtEl>
                                        <p:attrNameLst>
                                          <p:attrName>style.visibility</p:attrName>
                                        </p:attrNameLst>
                                      </p:cBhvr>
                                      <p:to>
                                        <p:strVal val="visible"/>
                                      </p:to>
                                    </p:set>
                                    <p:anim calcmode="lin" valueType="num">
                                      <p:cBhvr additive="base">
                                        <p:cTn id="31" dur="750" fill="hold"/>
                                        <p:tgtEl>
                                          <p:spTgt spid="184"/>
                                        </p:tgtEl>
                                        <p:attrNameLst>
                                          <p:attrName>ppt_x</p:attrName>
                                        </p:attrNameLst>
                                      </p:cBhvr>
                                      <p:tavLst>
                                        <p:tav tm="0">
                                          <p:val>
                                            <p:strVal val="0-#ppt_w/2"/>
                                          </p:val>
                                        </p:tav>
                                        <p:tav tm="100000">
                                          <p:val>
                                            <p:strVal val="#ppt_x"/>
                                          </p:val>
                                        </p:tav>
                                      </p:tavLst>
                                    </p:anim>
                                    <p:anim calcmode="lin" valueType="num">
                                      <p:cBhvr additive="base">
                                        <p:cTn id="32" dur="750" fill="hold"/>
                                        <p:tgtEl>
                                          <p:spTgt spid="184"/>
                                        </p:tgtEl>
                                        <p:attrNameLst>
                                          <p:attrName>ppt_y</p:attrName>
                                        </p:attrNameLst>
                                      </p:cBhvr>
                                      <p:tavLst>
                                        <p:tav tm="0">
                                          <p:val>
                                            <p:strVal val="1+#ppt_h/2"/>
                                          </p:val>
                                        </p:tav>
                                        <p:tav tm="100000">
                                          <p:val>
                                            <p:strVal val="#ppt_y"/>
                                          </p:val>
                                        </p:tav>
                                      </p:tavLst>
                                    </p:anim>
                                  </p:childTnLst>
                                </p:cTn>
                              </p:par>
                              <p:par>
                                <p:cTn id="33" presetID="2" presetClass="entr" presetSubtype="3" decel="100000" fill="hold" nodeType="withEffect">
                                  <p:stCondLst>
                                    <p:cond delay="200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750" fill="hold"/>
                                        <p:tgtEl>
                                          <p:spTgt spid="14"/>
                                        </p:tgtEl>
                                        <p:attrNameLst>
                                          <p:attrName>ppt_x</p:attrName>
                                        </p:attrNameLst>
                                      </p:cBhvr>
                                      <p:tavLst>
                                        <p:tav tm="0">
                                          <p:val>
                                            <p:strVal val="1+#ppt_w/2"/>
                                          </p:val>
                                        </p:tav>
                                        <p:tav tm="100000">
                                          <p:val>
                                            <p:strVal val="#ppt_x"/>
                                          </p:val>
                                        </p:tav>
                                      </p:tavLst>
                                    </p:anim>
                                    <p:anim calcmode="lin" valueType="num">
                                      <p:cBhvr additive="base">
                                        <p:cTn id="36" dur="75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gradFill>
                  <a:gsLst>
                    <a:gs pos="8383">
                      <a:srgbClr val="262626"/>
                    </a:gs>
                    <a:gs pos="20000">
                      <a:srgbClr val="262626"/>
                    </a:gs>
                  </a:gsLst>
                  <a:lin ang="5400000" scaled="0"/>
                </a:gradFill>
              </a:defRPr>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129962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2017 Microsoft Corporation. All rights reserved. </a:t>
            </a:r>
          </a:p>
        </p:txBody>
      </p:sp>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17293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2017 Microsoft Corporation. All rights reserved. </a:t>
            </a:r>
          </a:p>
        </p:txBody>
      </p:sp>
      <p:pic>
        <p:nvPicPr>
          <p:cNvPr id="4" name="Picture 3"/>
          <p:cNvPicPr>
            <a:picLocks noChangeAspect="1"/>
          </p:cNvPicPr>
          <p:nvPr userDrawn="1"/>
        </p:nvPicPr>
        <p:blipFill>
          <a:blip r:embed="rId2"/>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68204"/>
          </a:xfrm>
        </p:spPr>
        <p:txBody>
          <a:bodyPr>
            <a:spAutoFit/>
          </a:bodyPr>
          <a:lstStyle>
            <a:lvl1pPr>
              <a:defRPr sz="3600">
                <a:gradFill>
                  <a:gsLst>
                    <a:gs pos="1250">
                      <a:schemeClr val="tx2"/>
                    </a:gs>
                    <a:gs pos="99000">
                      <a:schemeClr val="tx2"/>
                    </a:gs>
                  </a:gsLst>
                  <a:lin ang="5400000" scaled="0"/>
                </a:gradFill>
              </a:defRPr>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
        <p:nvSpPr>
          <p:cNvPr id="2" name="Footer Placeholder 1"/>
          <p:cNvSpPr>
            <a:spLocks noGrp="1"/>
          </p:cNvSpPr>
          <p:nvPr>
            <p:ph type="ftr" sz="quarter" idx="11"/>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73240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766637"/>
          </a:xfrm>
        </p:spPr>
        <p:txBody>
          <a:bodyPr>
            <a:spAutoFit/>
          </a:bodyPr>
          <a:lstStyle>
            <a:lvl1pPr>
              <a:defRPr sz="36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2" name="Footer Placeholder 1"/>
          <p:cNvSpPr>
            <a:spLocks noGrp="1"/>
          </p:cNvSpPr>
          <p:nvPr>
            <p:ph type="ftr" sz="quarter" idx="11"/>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10" name="Picture 9"/>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703268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973977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47959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160568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6820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49"/>
          <a:stretch>
            <a:fillRect/>
          </a:stretch>
        </p:blipFill>
        <p:spPr>
          <a:xfrm rot="5400000">
            <a:off x="9393899" y="3050513"/>
            <a:ext cx="6995160" cy="894134"/>
          </a:xfrm>
          <a:prstGeom prst="rect">
            <a:avLst/>
          </a:prstGeom>
        </p:spPr>
      </p:pic>
      <p:sp>
        <p:nvSpPr>
          <p:cNvPr id="3"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lgn="r">
              <a:defRPr sz="1200">
                <a:solidFill>
                  <a:schemeClr val="tx1">
                    <a:tint val="75000"/>
                  </a:schemeClr>
                </a:solidFill>
              </a:defRPr>
            </a:lvl1pPr>
          </a:lstStyle>
          <a:p>
            <a:pPr>
              <a:defRPr/>
            </a:pPr>
            <a:r>
              <a:rPr lang="en-US" sz="1400" dirty="0">
                <a:gradFill>
                  <a:gsLst>
                    <a:gs pos="8367">
                      <a:srgbClr val="000000"/>
                    </a:gs>
                    <a:gs pos="31000">
                      <a:srgbClr val="000000"/>
                    </a:gs>
                  </a:gsLst>
                  <a:lin ang="5400000" scaled="0"/>
                </a:gradFill>
              </a:rPr>
              <a:t>&lt;</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dirty="0">
                <a:gradFill>
                  <a:gsLst>
                    <a:gs pos="8367">
                      <a:srgbClr val="000000"/>
                    </a:gs>
                    <a:gs pos="31000">
                      <a:srgbClr val="000000"/>
                    </a:gs>
                  </a:gsLst>
                  <a:lin ang="5400000" scaled="0"/>
                </a:gradFill>
              </a:rPr>
              <a:t>&gt;&lt;Section title goes here&gt;</a:t>
            </a:r>
          </a:p>
          <a:p>
            <a:endParaRPr lang="en-US" dirty="0"/>
          </a:p>
        </p:txBody>
      </p:sp>
      <p:sp>
        <p:nvSpPr>
          <p:cNvPr id="6"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8" r:id="rId1"/>
    <p:sldLayoutId id="2147484236" r:id="rId2"/>
    <p:sldLayoutId id="2147484295" r:id="rId3"/>
    <p:sldLayoutId id="2147484240" r:id="rId4"/>
    <p:sldLayoutId id="2147484296" r:id="rId5"/>
    <p:sldLayoutId id="2147484241" r:id="rId6"/>
    <p:sldLayoutId id="2147484297" r:id="rId7"/>
    <p:sldLayoutId id="2147484244" r:id="rId8"/>
    <p:sldLayoutId id="2147484298" r:id="rId9"/>
    <p:sldLayoutId id="2147484245" r:id="rId10"/>
    <p:sldLayoutId id="2147484247" r:id="rId11"/>
    <p:sldLayoutId id="2147484300" r:id="rId12"/>
    <p:sldLayoutId id="2147484249" r:id="rId13"/>
    <p:sldLayoutId id="2147484301" r:id="rId14"/>
    <p:sldLayoutId id="2147484303" r:id="rId15"/>
    <p:sldLayoutId id="2147484304" r:id="rId16"/>
    <p:sldLayoutId id="2147484321" r:id="rId17"/>
    <p:sldLayoutId id="2147484250" r:id="rId18"/>
    <p:sldLayoutId id="2147484312" r:id="rId19"/>
    <p:sldLayoutId id="2147484313" r:id="rId20"/>
    <p:sldLayoutId id="2147484314" r:id="rId21"/>
    <p:sldLayoutId id="2147484315" r:id="rId22"/>
    <p:sldLayoutId id="2147484317" r:id="rId23"/>
    <p:sldLayoutId id="2147484316" r:id="rId24"/>
    <p:sldLayoutId id="2147484309" r:id="rId25"/>
    <p:sldLayoutId id="2147484306" r:id="rId26"/>
    <p:sldLayoutId id="2147484311" r:id="rId27"/>
    <p:sldLayoutId id="2147484307" r:id="rId28"/>
    <p:sldLayoutId id="2147484308" r:id="rId29"/>
    <p:sldLayoutId id="2147484310" r:id="rId30"/>
    <p:sldLayoutId id="2147484251" r:id="rId31"/>
    <p:sldLayoutId id="2147484252" r:id="rId32"/>
    <p:sldLayoutId id="2147484253" r:id="rId33"/>
    <p:sldLayoutId id="2147484305" r:id="rId34"/>
    <p:sldLayoutId id="2147484264" r:id="rId35"/>
    <p:sldLayoutId id="2147484254" r:id="rId36"/>
    <p:sldLayoutId id="2147484256" r:id="rId37"/>
    <p:sldLayoutId id="2147484257" r:id="rId38"/>
    <p:sldLayoutId id="2147484258" r:id="rId39"/>
    <p:sldLayoutId id="2147484259" r:id="rId40"/>
    <p:sldLayoutId id="2147484318" r:id="rId41"/>
    <p:sldLayoutId id="2147484320" r:id="rId42"/>
    <p:sldLayoutId id="2147484319" r:id="rId43"/>
    <p:sldLayoutId id="2147484260" r:id="rId44"/>
    <p:sldLayoutId id="2147484261" r:id="rId45"/>
    <p:sldLayoutId id="2147484299" r:id="rId46"/>
    <p:sldLayoutId id="2147484263" r:id="rId4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3174">
                <a:srgbClr val="262626"/>
              </a:gs>
              <a:gs pos="25000">
                <a:srgbClr val="262626"/>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92515">
                <a:srgbClr val="262626"/>
              </a:gs>
              <a:gs pos="7500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7500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92515">
                <a:srgbClr val="262626"/>
              </a:gs>
              <a:gs pos="7500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92515">
                <a:srgbClr val="262626"/>
              </a:gs>
              <a:gs pos="7500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72" userDrawn="1">
          <p15:clr>
            <a:srgbClr val="5ACBF0"/>
          </p15:clr>
        </p15:guide>
        <p15:guide id="2" pos="155" userDrawn="1">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5" userDrawn="1">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3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jp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 Id="rId14" Type="http://schemas.openxmlformats.org/officeDocument/2006/relationships/image" Target="../media/image3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40.svg"/><Relationship Id="rId7" Type="http://schemas.openxmlformats.org/officeDocument/2006/relationships/image" Target="../media/image44.sv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_rels/slide50.xml.rels><?xml version="1.0" encoding="UTF-8" standalone="yes"?>
<Relationships xmlns="http://schemas.openxmlformats.org/package/2006/relationships"><Relationship Id="rId3" Type="http://schemas.openxmlformats.org/officeDocument/2006/relationships/hyperlink" Target="http://aka.ms/TeamsDocs" TargetMode="External"/><Relationship Id="rId7" Type="http://schemas.openxmlformats.org/officeDocument/2006/relationships/image" Target="../media/image66.png"/><Relationship Id="rId2" Type="http://schemas.openxmlformats.org/officeDocument/2006/relationships/hyperlink" Target="https://developer.microsoft.com/en-us/microsoft-teams/gallery/?filterBy=Samples,Microsoft%20Teams" TargetMode="External"/><Relationship Id="rId1" Type="http://schemas.openxmlformats.org/officeDocument/2006/relationships/slideLayout" Target="../slideLayouts/slideLayout5.xml"/><Relationship Id="rId6" Type="http://schemas.openxmlformats.org/officeDocument/2006/relationships/image" Target="../media/image65.png"/><Relationship Id="rId5" Type="http://schemas.openxmlformats.org/officeDocument/2006/relationships/image" Target="../media/image56.png"/><Relationship Id="rId4" Type="http://schemas.openxmlformats.org/officeDocument/2006/relationships/hyperlink" Target="http://aka.ms/teamsVideos" TargetMode="External"/></Relationships>
</file>

<file path=ppt/slides/_rels/slide51.xml.rels><?xml version="1.0" encoding="UTF-8" standalone="yes"?>
<Relationships xmlns="http://schemas.openxmlformats.org/package/2006/relationships"><Relationship Id="rId2" Type="http://schemas.openxmlformats.org/officeDocument/2006/relationships/hyperlink" Target="https://github.com/OfficeDev/TrainingContent/blob/master/Teams/01%20Tabs/Lab.md" TargetMode="Externa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hyperlink" Target="https://github.com/OfficeDev/TrainingContent/blob/master/Teams/02%20Connectors/Lab.md" TargetMode="Externa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hyperlink" Target="https://github.com/OfficeDev/TrainingContent/blob/master/Teams/03%20Bots/Lab.md" TargetMode="Externa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pschaeflein/hol-microsoft-teams/blob/master/Prerequisites.md" TargetMode="External"/><Relationship Id="rId2" Type="http://schemas.openxmlformats.org/officeDocument/2006/relationships/hyperlink" Target="https://github.com/pschaeflein/hol-microsoft-teams" TargetMode="Externa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5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54.svg"/><Relationship Id="rId3" Type="http://schemas.openxmlformats.org/officeDocument/2006/relationships/image" Target="../media/image46.svg"/><Relationship Id="rId7" Type="http://schemas.openxmlformats.org/officeDocument/2006/relationships/image" Target="../media/image50.svg"/><Relationship Id="rId12" Type="http://schemas.openxmlformats.org/officeDocument/2006/relationships/image" Target="../media/image53.png"/><Relationship Id="rId2"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49.png"/><Relationship Id="rId11" Type="http://schemas.openxmlformats.org/officeDocument/2006/relationships/image" Target="../media/image52.svg"/><Relationship Id="rId5" Type="http://schemas.openxmlformats.org/officeDocument/2006/relationships/image" Target="../media/image48.svg"/><Relationship Id="rId10" Type="http://schemas.openxmlformats.org/officeDocument/2006/relationships/image" Target="../media/image51.png"/><Relationship Id="rId4" Type="http://schemas.openxmlformats.org/officeDocument/2006/relationships/image" Target="../media/image47.png"/><Relationship Id="rId9" Type="http://schemas.openxmlformats.org/officeDocument/2006/relationships/image" Target="../media/image33.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xml"/><Relationship Id="rId4"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02" y="304801"/>
            <a:ext cx="6293246" cy="3649664"/>
          </a:xfrm>
        </p:spPr>
        <p:txBody>
          <a:bodyPr/>
          <a:lstStyle/>
          <a:p>
            <a:r>
              <a:rPr lang="en-US" sz="6000" dirty="0">
                <a:latin typeface="+mn-lt"/>
              </a:rPr>
              <a:t>Extending Microsoft </a:t>
            </a:r>
            <a:br>
              <a:rPr lang="en-US" sz="6000" dirty="0">
                <a:latin typeface="+mn-lt"/>
              </a:rPr>
            </a:br>
            <a:r>
              <a:rPr lang="en-US" sz="6000" dirty="0">
                <a:latin typeface="+mn-lt"/>
              </a:rPr>
              <a:t>Teams</a:t>
            </a:r>
          </a:p>
        </p:txBody>
      </p:sp>
      <p:sp>
        <p:nvSpPr>
          <p:cNvPr id="5" name="Text Placeholder 4"/>
          <p:cNvSpPr>
            <a:spLocks noGrp="1"/>
          </p:cNvSpPr>
          <p:nvPr>
            <p:ph type="body" sz="quarter" idx="12"/>
          </p:nvPr>
        </p:nvSpPr>
        <p:spPr/>
        <p:txBody>
          <a:bodyPr/>
          <a:lstStyle/>
          <a:p>
            <a:r>
              <a:rPr lang="pt-PT" dirty="0">
                <a:latin typeface="+mn-lt"/>
              </a:rPr>
              <a:t>André Vala</a:t>
            </a:r>
          </a:p>
          <a:p>
            <a:r>
              <a:rPr lang="pt-PT" sz="2400" dirty="0"/>
              <a:t>Office Servers and Services MVP</a:t>
            </a:r>
            <a:endParaRPr lang="en-US" sz="2400" dirty="0"/>
          </a:p>
        </p:txBody>
      </p:sp>
    </p:spTree>
    <p:extLst>
      <p:ext uri="{BB962C8B-B14F-4D97-AF65-F5344CB8AC3E}">
        <p14:creationId xmlns:p14="http://schemas.microsoft.com/office/powerpoint/2010/main" val="25543834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pt-PT" dirty="0"/>
              <a:t>App Manifest (1/3)</a:t>
            </a:r>
            <a:endParaRPr lang="en-US" dirty="0"/>
          </a:p>
        </p:txBody>
      </p:sp>
      <p:sp>
        <p:nvSpPr>
          <p:cNvPr id="14" name="Footer Placeholder 3"/>
          <p:cNvSpPr>
            <a:spLocks noGrp="1"/>
          </p:cNvSpPr>
          <p:nvPr>
            <p:ph type="ftr" sz="quarter" idx="11"/>
          </p:nvPr>
        </p:nvSpPr>
        <p:spPr>
          <a:xfrm>
            <a:off x="7964488" y="295272"/>
            <a:ext cx="4197350" cy="371475"/>
          </a:xfrm>
        </p:spPr>
        <p:txBody>
          <a:bodyPr/>
          <a:lstStyle/>
          <a:p>
            <a:pPr>
              <a:defRPr/>
            </a:pPr>
            <a:r>
              <a:rPr lang="en-US" sz="140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1</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solidFill>
                  <a:schemeClr val="tx1">
                    <a:lumMod val="75000"/>
                    <a:lumOff val="25000"/>
                  </a:schemeClr>
                </a:solidFill>
              </a:rPr>
              <a:t>APPS FOR TEAMS</a:t>
            </a:r>
          </a:p>
          <a:p>
            <a:endParaRPr lang="en-US" dirty="0"/>
          </a:p>
        </p:txBody>
      </p:sp>
      <p:sp>
        <p:nvSpPr>
          <p:cNvPr id="4" name="TextBox 3">
            <a:extLst>
              <a:ext uri="{FF2B5EF4-FFF2-40B4-BE49-F238E27FC236}">
                <a16:creationId xmlns:a16="http://schemas.microsoft.com/office/drawing/2014/main" id="{8D1A3D26-8508-4F83-A407-649C2F0D48B5}"/>
              </a:ext>
            </a:extLst>
          </p:cNvPr>
          <p:cNvSpPr txBox="1"/>
          <p:nvPr/>
        </p:nvSpPr>
        <p:spPr>
          <a:xfrm>
            <a:off x="274639" y="1212849"/>
            <a:ext cx="10913885" cy="3539430"/>
          </a:xfrm>
          <a:prstGeom prst="rect">
            <a:avLst/>
          </a:prstGeom>
          <a:noFill/>
        </p:spPr>
        <p:txBody>
          <a:bodyPr wrap="none" rtlCol="0">
            <a:spAutoFit/>
          </a:bodyPr>
          <a:lstStyle/>
          <a:p>
            <a:pPr>
              <a:tabLst>
                <a:tab pos="179388" algn="l"/>
                <a:tab pos="360363" algn="l"/>
                <a:tab pos="539750" algn="l"/>
                <a:tab pos="720725" algn="l"/>
              </a:tabLst>
            </a:pPr>
            <a:r>
              <a:rPr lang="pt-PT" sz="1600" dirty="0">
                <a:solidFill>
                  <a:schemeClr val="tx1">
                    <a:lumMod val="75000"/>
                    <a:lumOff val="25000"/>
                  </a:schemeClr>
                </a:solidFill>
                <a:latin typeface="Consolas" panose="020B0609020204030204" pitchFamily="49" charset="0"/>
              </a:rPr>
              <a:t>{</a:t>
            </a:r>
          </a:p>
          <a:p>
            <a:pPr>
              <a:tabLst>
                <a:tab pos="179388" algn="l"/>
                <a:tab pos="360363" algn="l"/>
                <a:tab pos="539750" algn="l"/>
                <a:tab pos="720725" algn="l"/>
              </a:tabLst>
            </a:pPr>
            <a:r>
              <a:rPr lang="pt-PT" sz="1600" b="1" dirty="0">
                <a:solidFill>
                  <a:schemeClr val="tx1">
                    <a:lumMod val="75000"/>
                    <a:lumOff val="25000"/>
                  </a:schemeClr>
                </a:solidFill>
                <a:latin typeface="Consolas" panose="020B0609020204030204" pitchFamily="49" charset="0"/>
              </a:rPr>
              <a:t>	</a:t>
            </a:r>
            <a:r>
              <a:rPr lang="pt-PT" sz="1600" dirty="0">
                <a:solidFill>
                  <a:schemeClr val="tx1">
                    <a:lumMod val="75000"/>
                    <a:lumOff val="25000"/>
                  </a:schemeClr>
                </a:solidFill>
                <a:latin typeface="Consolas" panose="020B0609020204030204" pitchFamily="49" charset="0"/>
              </a:rPr>
              <a:t>"</a:t>
            </a:r>
            <a:r>
              <a:rPr lang="pt-PT" sz="1600" b="1" dirty="0">
                <a:solidFill>
                  <a:srgbClr val="EC3C01"/>
                </a:solidFill>
                <a:latin typeface="Consolas" panose="020B0609020204030204" pitchFamily="49" charset="0"/>
              </a:rPr>
              <a:t>$schema</a:t>
            </a:r>
            <a:r>
              <a:rPr lang="pt-PT" sz="1600" dirty="0">
                <a:solidFill>
                  <a:schemeClr val="tx1">
                    <a:lumMod val="75000"/>
                    <a:lumOff val="25000"/>
                  </a:schemeClr>
                </a:solidFill>
                <a:latin typeface="Consolas" panose="020B0609020204030204" pitchFamily="49" charset="0"/>
              </a:rPr>
              <a:t>":</a:t>
            </a:r>
            <a:r>
              <a:rPr lang="pt-PT" sz="1600" b="1" dirty="0">
                <a:solidFill>
                  <a:schemeClr val="tx1">
                    <a:lumMod val="75000"/>
                    <a:lumOff val="25000"/>
                  </a:schemeClr>
                </a:solidFill>
                <a:latin typeface="Consolas" panose="020B0609020204030204" pitchFamily="49" charset="0"/>
              </a:rPr>
              <a:t> "https://statics.teams.microsoft.com/sdk/v1.0/manifest/MicrosoftTeams.schema.json",</a:t>
            </a:r>
          </a:p>
          <a:p>
            <a:pPr>
              <a:tabLst>
                <a:tab pos="179388" algn="l"/>
                <a:tab pos="360363" algn="l"/>
                <a:tab pos="539750" algn="l"/>
                <a:tab pos="720725" algn="l"/>
              </a:tabLst>
            </a:pPr>
            <a:r>
              <a:rPr lang="pt-PT" sz="1600" b="1" dirty="0">
                <a:solidFill>
                  <a:schemeClr val="tx1">
                    <a:lumMod val="75000"/>
                    <a:lumOff val="25000"/>
                  </a:schemeClr>
                </a:solidFill>
                <a:latin typeface="Consolas" panose="020B0609020204030204" pitchFamily="49" charset="0"/>
              </a:rPr>
              <a:t>	"</a:t>
            </a:r>
            <a:r>
              <a:rPr lang="pt-PT" sz="1600" b="1" dirty="0">
                <a:solidFill>
                  <a:srgbClr val="EC3C01"/>
                </a:solidFill>
                <a:latin typeface="Consolas" panose="020B0609020204030204" pitchFamily="49" charset="0"/>
              </a:rPr>
              <a:t>manifestVersion</a:t>
            </a:r>
            <a:r>
              <a:rPr lang="pt-PT" sz="1600" b="1" dirty="0">
                <a:solidFill>
                  <a:schemeClr val="tx1">
                    <a:lumMod val="75000"/>
                    <a:lumOff val="25000"/>
                  </a:schemeClr>
                </a:solidFill>
                <a:latin typeface="Consolas" panose="020B0609020204030204" pitchFamily="49" charset="0"/>
              </a:rPr>
              <a:t>": "1.0",</a:t>
            </a:r>
          </a:p>
          <a:p>
            <a:pPr>
              <a:tabLst>
                <a:tab pos="179388" algn="l"/>
                <a:tab pos="360363" algn="l"/>
                <a:tab pos="539750" algn="l"/>
                <a:tab pos="720725" algn="l"/>
              </a:tabLst>
            </a:pPr>
            <a:r>
              <a:rPr lang="pt-PT" sz="1600" b="1" dirty="0">
                <a:solidFill>
                  <a:schemeClr val="tx1">
                    <a:lumMod val="75000"/>
                    <a:lumOff val="25000"/>
                  </a:schemeClr>
                </a:solidFill>
                <a:latin typeface="Consolas" panose="020B0609020204030204" pitchFamily="49" charset="0"/>
              </a:rPr>
              <a:t>	"</a:t>
            </a:r>
            <a:r>
              <a:rPr lang="pt-PT" sz="1600" b="1" dirty="0">
                <a:solidFill>
                  <a:srgbClr val="EC3C01"/>
                </a:solidFill>
                <a:latin typeface="Consolas" panose="020B0609020204030204" pitchFamily="49" charset="0"/>
              </a:rPr>
              <a:t>version</a:t>
            </a:r>
            <a:r>
              <a:rPr lang="pt-PT" sz="1600" b="1" dirty="0">
                <a:solidFill>
                  <a:schemeClr val="tx1">
                    <a:lumMod val="75000"/>
                    <a:lumOff val="25000"/>
                  </a:schemeClr>
                </a:solidFill>
                <a:latin typeface="Consolas" panose="020B0609020204030204" pitchFamily="49" charset="0"/>
              </a:rPr>
              <a:t>": </a:t>
            </a:r>
            <a:r>
              <a:rPr lang="pt-PT" sz="1600" dirty="0">
                <a:solidFill>
                  <a:schemeClr val="tx1">
                    <a:lumMod val="75000"/>
                    <a:lumOff val="25000"/>
                  </a:schemeClr>
                </a:solidFill>
                <a:latin typeface="Consolas" panose="020B0609020204030204" pitchFamily="49" charset="0"/>
              </a:rPr>
              <a:t>"1.0.0",</a:t>
            </a:r>
          </a:p>
          <a:p>
            <a:pPr>
              <a:tabLst>
                <a:tab pos="179388" algn="l"/>
                <a:tab pos="360363" algn="l"/>
                <a:tab pos="539750" algn="l"/>
                <a:tab pos="720725" algn="l"/>
              </a:tabLst>
            </a:pPr>
            <a:r>
              <a:rPr lang="pt-PT" sz="1600" b="1" dirty="0">
                <a:solidFill>
                  <a:schemeClr val="tx1">
                    <a:lumMod val="75000"/>
                    <a:lumOff val="25000"/>
                  </a:schemeClr>
                </a:solidFill>
                <a:latin typeface="Consolas" panose="020B0609020204030204" pitchFamily="49" charset="0"/>
              </a:rPr>
              <a:t> 	"</a:t>
            </a:r>
            <a:r>
              <a:rPr lang="pt-PT" sz="1600" b="1" dirty="0">
                <a:solidFill>
                  <a:srgbClr val="EC3C01"/>
                </a:solidFill>
                <a:latin typeface="Consolas" panose="020B0609020204030204" pitchFamily="49" charset="0"/>
              </a:rPr>
              <a:t>id</a:t>
            </a:r>
            <a:r>
              <a:rPr lang="pt-PT" sz="1600" b="1" dirty="0">
                <a:solidFill>
                  <a:schemeClr val="tx1">
                    <a:lumMod val="75000"/>
                    <a:lumOff val="25000"/>
                  </a:schemeClr>
                </a:solidFill>
                <a:latin typeface="Consolas" panose="020B0609020204030204" pitchFamily="49" charset="0"/>
              </a:rPr>
              <a:t>": </a:t>
            </a:r>
            <a:r>
              <a:rPr lang="pt-PT" sz="1600" dirty="0">
                <a:solidFill>
                  <a:schemeClr val="tx1">
                    <a:lumMod val="75000"/>
                    <a:lumOff val="25000"/>
                  </a:schemeClr>
                </a:solidFill>
                <a:latin typeface="Consolas" panose="020B0609020204030204" pitchFamily="49" charset="0"/>
              </a:rPr>
              <a:t>"%MICROSOFT-APP-ID%", </a:t>
            </a:r>
          </a:p>
          <a:p>
            <a:pPr>
              <a:tabLst>
                <a:tab pos="179388" algn="l"/>
                <a:tab pos="360363" algn="l"/>
                <a:tab pos="539750" algn="l"/>
                <a:tab pos="720725" algn="l"/>
              </a:tabLst>
            </a:pPr>
            <a:r>
              <a:rPr lang="pt-PT" sz="1600" b="1" dirty="0">
                <a:solidFill>
                  <a:schemeClr val="tx1">
                    <a:lumMod val="75000"/>
                    <a:lumOff val="25000"/>
                  </a:schemeClr>
                </a:solidFill>
                <a:latin typeface="Consolas" panose="020B0609020204030204" pitchFamily="49" charset="0"/>
              </a:rPr>
              <a:t> 	"</a:t>
            </a:r>
            <a:r>
              <a:rPr lang="pt-PT" sz="1600" b="1" dirty="0">
                <a:solidFill>
                  <a:srgbClr val="EC3C01"/>
                </a:solidFill>
                <a:latin typeface="Consolas" panose="020B0609020204030204" pitchFamily="49" charset="0"/>
              </a:rPr>
              <a:t>packageName</a:t>
            </a:r>
            <a:r>
              <a:rPr lang="pt-PT" sz="1600" b="1" dirty="0">
                <a:solidFill>
                  <a:schemeClr val="tx1">
                    <a:lumMod val="75000"/>
                    <a:lumOff val="25000"/>
                  </a:schemeClr>
                </a:solidFill>
                <a:latin typeface="Consolas" panose="020B0609020204030204" pitchFamily="49" charset="0"/>
              </a:rPr>
              <a:t>": </a:t>
            </a:r>
            <a:r>
              <a:rPr lang="pt-PT" sz="1600" dirty="0">
                <a:solidFill>
                  <a:schemeClr val="tx1">
                    <a:lumMod val="75000"/>
                    <a:lumOff val="25000"/>
                  </a:schemeClr>
                </a:solidFill>
                <a:latin typeface="Consolas" panose="020B0609020204030204" pitchFamily="49" charset="0"/>
              </a:rPr>
              <a:t>"com.example.myapp",</a:t>
            </a:r>
          </a:p>
          <a:p>
            <a:pPr>
              <a:tabLst>
                <a:tab pos="179388" algn="l"/>
                <a:tab pos="360363" algn="l"/>
                <a:tab pos="539750" algn="l"/>
                <a:tab pos="720725" algn="l"/>
              </a:tabLst>
            </a:pPr>
            <a:r>
              <a:rPr lang="pt-PT" sz="1600" dirty="0">
                <a:solidFill>
                  <a:schemeClr val="tx1">
                    <a:lumMod val="75000"/>
                    <a:lumOff val="25000"/>
                  </a:schemeClr>
                </a:solidFill>
                <a:latin typeface="Consolas" panose="020B0609020204030204" pitchFamily="49" charset="0"/>
              </a:rPr>
              <a:t> 	"developer": {</a:t>
            </a:r>
          </a:p>
          <a:p>
            <a:pPr>
              <a:tabLst>
                <a:tab pos="179388" algn="l"/>
                <a:tab pos="360363" algn="l"/>
                <a:tab pos="539750" algn="l"/>
                <a:tab pos="720725" algn="l"/>
              </a:tabLst>
            </a:pPr>
            <a:r>
              <a:rPr lang="pt-PT" sz="1600" b="1" dirty="0">
                <a:solidFill>
                  <a:schemeClr val="tx1">
                    <a:lumMod val="75000"/>
                    <a:lumOff val="25000"/>
                  </a:schemeClr>
                </a:solidFill>
                <a:latin typeface="Consolas" panose="020B0609020204030204" pitchFamily="49" charset="0"/>
              </a:rPr>
              <a:t>		"</a:t>
            </a:r>
            <a:r>
              <a:rPr lang="pt-PT" sz="1600" b="1" dirty="0">
                <a:solidFill>
                  <a:srgbClr val="EC3C01"/>
                </a:solidFill>
                <a:latin typeface="Consolas" panose="020B0609020204030204" pitchFamily="49" charset="0"/>
              </a:rPr>
              <a:t>name</a:t>
            </a:r>
            <a:r>
              <a:rPr lang="pt-PT" sz="1600" b="1" dirty="0">
                <a:solidFill>
                  <a:schemeClr val="tx1">
                    <a:lumMod val="75000"/>
                    <a:lumOff val="25000"/>
                  </a:schemeClr>
                </a:solidFill>
                <a:latin typeface="Consolas" panose="020B0609020204030204" pitchFamily="49" charset="0"/>
              </a:rPr>
              <a:t>": </a:t>
            </a:r>
            <a:r>
              <a:rPr lang="pt-PT" sz="1600" dirty="0">
                <a:solidFill>
                  <a:schemeClr val="tx1">
                    <a:lumMod val="75000"/>
                    <a:lumOff val="25000"/>
                  </a:schemeClr>
                </a:solidFill>
                <a:latin typeface="Consolas" panose="020B0609020204030204" pitchFamily="49" charset="0"/>
              </a:rPr>
              <a:t>"Publisher Name",</a:t>
            </a:r>
          </a:p>
          <a:p>
            <a:pPr>
              <a:tabLst>
                <a:tab pos="179388" algn="l"/>
                <a:tab pos="360363" algn="l"/>
                <a:tab pos="539750" algn="l"/>
                <a:tab pos="720725" algn="l"/>
              </a:tabLst>
            </a:pPr>
            <a:r>
              <a:rPr lang="pt-PT" sz="1600" b="1" dirty="0">
                <a:solidFill>
                  <a:schemeClr val="tx1">
                    <a:lumMod val="75000"/>
                    <a:lumOff val="25000"/>
                  </a:schemeClr>
                </a:solidFill>
                <a:latin typeface="Consolas" panose="020B0609020204030204" pitchFamily="49" charset="0"/>
              </a:rPr>
              <a:t>   	"</a:t>
            </a:r>
            <a:r>
              <a:rPr lang="pt-PT" sz="1600" b="1" dirty="0">
                <a:solidFill>
                  <a:srgbClr val="EC3C01"/>
                </a:solidFill>
                <a:latin typeface="Consolas" panose="020B0609020204030204" pitchFamily="49" charset="0"/>
              </a:rPr>
              <a:t>websiteUrl</a:t>
            </a:r>
            <a:r>
              <a:rPr lang="pt-PT" sz="1600" b="1" dirty="0">
                <a:solidFill>
                  <a:schemeClr val="tx1">
                    <a:lumMod val="75000"/>
                    <a:lumOff val="25000"/>
                  </a:schemeClr>
                </a:solidFill>
                <a:latin typeface="Consolas" panose="020B0609020204030204" pitchFamily="49" charset="0"/>
              </a:rPr>
              <a:t>": </a:t>
            </a:r>
            <a:r>
              <a:rPr lang="pt-PT" sz="1600" dirty="0">
                <a:solidFill>
                  <a:schemeClr val="tx1">
                    <a:lumMod val="75000"/>
                    <a:lumOff val="25000"/>
                  </a:schemeClr>
                </a:solidFill>
                <a:latin typeface="Consolas" panose="020B0609020204030204" pitchFamily="49" charset="0"/>
              </a:rPr>
              <a:t>"https://website.com/",</a:t>
            </a:r>
          </a:p>
          <a:p>
            <a:pPr>
              <a:tabLst>
                <a:tab pos="179388" algn="l"/>
                <a:tab pos="360363" algn="l"/>
                <a:tab pos="539750" algn="l"/>
                <a:tab pos="720725" algn="l"/>
              </a:tabLst>
            </a:pPr>
            <a:r>
              <a:rPr lang="pt-PT" sz="1600" b="1" dirty="0">
                <a:solidFill>
                  <a:schemeClr val="tx1">
                    <a:lumMod val="75000"/>
                    <a:lumOff val="25000"/>
                  </a:schemeClr>
                </a:solidFill>
                <a:latin typeface="Consolas" panose="020B0609020204030204" pitchFamily="49" charset="0"/>
              </a:rPr>
              <a:t>   	"</a:t>
            </a:r>
            <a:r>
              <a:rPr lang="pt-PT" sz="1600" b="1" dirty="0">
                <a:solidFill>
                  <a:srgbClr val="EC3C01"/>
                </a:solidFill>
                <a:latin typeface="Consolas" panose="020B0609020204030204" pitchFamily="49" charset="0"/>
              </a:rPr>
              <a:t>privacyUrl</a:t>
            </a:r>
            <a:r>
              <a:rPr lang="pt-PT" sz="1600" b="1" dirty="0">
                <a:solidFill>
                  <a:schemeClr val="tx1">
                    <a:lumMod val="75000"/>
                    <a:lumOff val="25000"/>
                  </a:schemeClr>
                </a:solidFill>
                <a:latin typeface="Consolas" panose="020B0609020204030204" pitchFamily="49" charset="0"/>
              </a:rPr>
              <a:t>": </a:t>
            </a:r>
            <a:r>
              <a:rPr lang="pt-PT" sz="1600" dirty="0">
                <a:solidFill>
                  <a:schemeClr val="tx1">
                    <a:lumMod val="75000"/>
                    <a:lumOff val="25000"/>
                  </a:schemeClr>
                </a:solidFill>
                <a:latin typeface="Consolas" panose="020B0609020204030204" pitchFamily="49" charset="0"/>
              </a:rPr>
              <a:t>"https://website.com/privacy",</a:t>
            </a:r>
          </a:p>
          <a:p>
            <a:pPr>
              <a:tabLst>
                <a:tab pos="179388" algn="l"/>
                <a:tab pos="360363" algn="l"/>
                <a:tab pos="539750" algn="l"/>
                <a:tab pos="720725" algn="l"/>
              </a:tabLst>
            </a:pPr>
            <a:r>
              <a:rPr lang="pt-PT" sz="1600" b="1" dirty="0">
                <a:solidFill>
                  <a:schemeClr val="tx1">
                    <a:lumMod val="75000"/>
                    <a:lumOff val="25000"/>
                  </a:schemeClr>
                </a:solidFill>
                <a:latin typeface="Consolas" panose="020B0609020204030204" pitchFamily="49" charset="0"/>
              </a:rPr>
              <a:t>   	"</a:t>
            </a:r>
            <a:r>
              <a:rPr lang="pt-PT" sz="1600" b="1" dirty="0">
                <a:solidFill>
                  <a:srgbClr val="EC3C01"/>
                </a:solidFill>
                <a:latin typeface="Consolas" panose="020B0609020204030204" pitchFamily="49" charset="0"/>
              </a:rPr>
              <a:t>termsOfUseUrl</a:t>
            </a:r>
            <a:r>
              <a:rPr lang="pt-PT" sz="1600" b="1" dirty="0">
                <a:solidFill>
                  <a:schemeClr val="tx1">
                    <a:lumMod val="75000"/>
                    <a:lumOff val="25000"/>
                  </a:schemeClr>
                </a:solidFill>
                <a:latin typeface="Consolas" panose="020B0609020204030204" pitchFamily="49" charset="0"/>
              </a:rPr>
              <a:t>": </a:t>
            </a:r>
            <a:r>
              <a:rPr lang="pt-PT" sz="1600" dirty="0">
                <a:solidFill>
                  <a:schemeClr val="tx1">
                    <a:lumMod val="75000"/>
                    <a:lumOff val="25000"/>
                  </a:schemeClr>
                </a:solidFill>
                <a:latin typeface="Consolas" panose="020B0609020204030204" pitchFamily="49" charset="0"/>
              </a:rPr>
              <a:t>"https://website.com/app-tos"</a:t>
            </a:r>
          </a:p>
          <a:p>
            <a:pPr>
              <a:tabLst>
                <a:tab pos="179388" algn="l"/>
                <a:tab pos="360363" algn="l"/>
                <a:tab pos="539750" algn="l"/>
                <a:tab pos="720725" algn="l"/>
              </a:tabLst>
            </a:pPr>
            <a:r>
              <a:rPr lang="pt-PT" sz="1600" dirty="0">
                <a:solidFill>
                  <a:schemeClr val="tx1">
                    <a:lumMod val="75000"/>
                    <a:lumOff val="25000"/>
                  </a:schemeClr>
                </a:solidFill>
                <a:latin typeface="Consolas" panose="020B0609020204030204" pitchFamily="49" charset="0"/>
              </a:rPr>
              <a:t> 	},</a:t>
            </a:r>
          </a:p>
          <a:p>
            <a:pPr>
              <a:tabLst>
                <a:tab pos="179388" algn="l"/>
                <a:tab pos="360363" algn="l"/>
                <a:tab pos="539750" algn="l"/>
                <a:tab pos="720725" algn="l"/>
              </a:tabLst>
            </a:pPr>
            <a:endParaRPr lang="pt-PT" sz="1600" dirty="0">
              <a:solidFill>
                <a:schemeClr val="tx1">
                  <a:lumMod val="75000"/>
                  <a:lumOff val="25000"/>
                </a:schemeClr>
              </a:solidFill>
              <a:latin typeface="Consolas" panose="020B0609020204030204" pitchFamily="49" charset="0"/>
            </a:endParaRPr>
          </a:p>
          <a:p>
            <a:pPr>
              <a:tabLst>
                <a:tab pos="179388" algn="l"/>
                <a:tab pos="360363" algn="l"/>
                <a:tab pos="539750" algn="l"/>
                <a:tab pos="720725" algn="l"/>
              </a:tabLst>
            </a:pPr>
            <a:r>
              <a:rPr lang="pt-PT" sz="1600" dirty="0">
                <a:solidFill>
                  <a:srgbClr val="EC3C01"/>
                </a:solidFill>
                <a:latin typeface="Consolas" panose="020B0609020204030204" pitchFamily="49" charset="0"/>
              </a:rPr>
              <a:t>[...]</a:t>
            </a:r>
          </a:p>
        </p:txBody>
      </p:sp>
      <p:grpSp>
        <p:nvGrpSpPr>
          <p:cNvPr id="5" name="Group 4">
            <a:extLst>
              <a:ext uri="{FF2B5EF4-FFF2-40B4-BE49-F238E27FC236}">
                <a16:creationId xmlns:a16="http://schemas.microsoft.com/office/drawing/2014/main" id="{62B0BDF9-6C29-4B53-95F6-D43F1DCB5076}"/>
              </a:ext>
            </a:extLst>
          </p:cNvPr>
          <p:cNvGrpSpPr/>
          <p:nvPr/>
        </p:nvGrpSpPr>
        <p:grpSpPr>
          <a:xfrm>
            <a:off x="6573531" y="2982564"/>
            <a:ext cx="1759078" cy="1008062"/>
            <a:chOff x="4634345" y="1746107"/>
            <a:chExt cx="1759078" cy="1008062"/>
          </a:xfrm>
        </p:grpSpPr>
        <p:sp>
          <p:nvSpPr>
            <p:cNvPr id="6" name="Right Bracket 5">
              <a:extLst>
                <a:ext uri="{FF2B5EF4-FFF2-40B4-BE49-F238E27FC236}">
                  <a16:creationId xmlns:a16="http://schemas.microsoft.com/office/drawing/2014/main" id="{1CC22024-4E75-4BF7-91F7-927F3A4F6592}"/>
                </a:ext>
              </a:extLst>
            </p:cNvPr>
            <p:cNvSpPr/>
            <p:nvPr/>
          </p:nvSpPr>
          <p:spPr>
            <a:xfrm>
              <a:off x="4634345" y="1746107"/>
              <a:ext cx="200892" cy="1008062"/>
            </a:xfrm>
            <a:prstGeom prst="rightBracket">
              <a:avLst/>
            </a:prstGeom>
            <a:ln w="19050">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pt-PT"/>
            </a:p>
          </p:txBody>
        </p:sp>
        <p:sp>
          <p:nvSpPr>
            <p:cNvPr id="7" name="TextBox 6">
              <a:extLst>
                <a:ext uri="{FF2B5EF4-FFF2-40B4-BE49-F238E27FC236}">
                  <a16:creationId xmlns:a16="http://schemas.microsoft.com/office/drawing/2014/main" id="{1C4DA4EE-BCED-404A-B153-91F719916441}"/>
                </a:ext>
              </a:extLst>
            </p:cNvPr>
            <p:cNvSpPr txBox="1"/>
            <p:nvPr/>
          </p:nvSpPr>
          <p:spPr>
            <a:xfrm>
              <a:off x="4904063" y="1788473"/>
              <a:ext cx="1489360" cy="923330"/>
            </a:xfrm>
            <a:prstGeom prst="rect">
              <a:avLst/>
            </a:prstGeom>
            <a:noFill/>
          </p:spPr>
          <p:txBody>
            <a:bodyPr wrap="square" rtlCol="0">
              <a:spAutoFit/>
            </a:bodyPr>
            <a:lstStyle/>
            <a:p>
              <a:r>
                <a:rPr lang="pt-PT" dirty="0">
                  <a:solidFill>
                    <a:schemeClr val="tx1">
                      <a:lumMod val="75000"/>
                      <a:lumOff val="25000"/>
                    </a:schemeClr>
                  </a:solidFill>
                </a:rPr>
                <a:t>Developer company information</a:t>
              </a:r>
            </a:p>
          </p:txBody>
        </p:sp>
      </p:grpSp>
    </p:spTree>
    <p:extLst>
      <p:ext uri="{BB962C8B-B14F-4D97-AF65-F5344CB8AC3E}">
        <p14:creationId xmlns:p14="http://schemas.microsoft.com/office/powerpoint/2010/main" val="195108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pt-PT" dirty="0"/>
              <a:t>App Manifest (2/3)</a:t>
            </a:r>
            <a:endParaRPr lang="en-US" dirty="0"/>
          </a:p>
        </p:txBody>
      </p:sp>
      <p:sp>
        <p:nvSpPr>
          <p:cNvPr id="14" name="Footer Placeholder 3"/>
          <p:cNvSpPr>
            <a:spLocks noGrp="1"/>
          </p:cNvSpPr>
          <p:nvPr>
            <p:ph type="ftr" sz="quarter" idx="11"/>
          </p:nvPr>
        </p:nvSpPr>
        <p:spPr>
          <a:xfrm>
            <a:off x="7964488" y="295272"/>
            <a:ext cx="4197350" cy="371475"/>
          </a:xfrm>
        </p:spPr>
        <p:txBody>
          <a:bodyPr/>
          <a:lstStyle/>
          <a:p>
            <a:pPr>
              <a:defRPr/>
            </a:pPr>
            <a:r>
              <a:rPr lang="en-US" sz="140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1</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solidFill>
                  <a:schemeClr val="tx1">
                    <a:lumMod val="75000"/>
                    <a:lumOff val="25000"/>
                  </a:schemeClr>
                </a:solidFill>
              </a:rPr>
              <a:t>APPS FOR TEAMS</a:t>
            </a:r>
          </a:p>
          <a:p>
            <a:endParaRPr lang="en-US" dirty="0"/>
          </a:p>
        </p:txBody>
      </p:sp>
      <p:sp>
        <p:nvSpPr>
          <p:cNvPr id="4" name="TextBox 3">
            <a:extLst>
              <a:ext uri="{FF2B5EF4-FFF2-40B4-BE49-F238E27FC236}">
                <a16:creationId xmlns:a16="http://schemas.microsoft.com/office/drawing/2014/main" id="{A7BD25DD-D226-4DBA-885F-FD0B4E0D110D}"/>
              </a:ext>
            </a:extLst>
          </p:cNvPr>
          <p:cNvSpPr txBox="1"/>
          <p:nvPr/>
        </p:nvSpPr>
        <p:spPr>
          <a:xfrm>
            <a:off x="274639" y="1212849"/>
            <a:ext cx="7013458" cy="4278094"/>
          </a:xfrm>
          <a:prstGeom prst="rect">
            <a:avLst/>
          </a:prstGeom>
          <a:noFill/>
        </p:spPr>
        <p:txBody>
          <a:bodyPr wrap="none" rtlCol="0">
            <a:spAutoFit/>
          </a:bodyPr>
          <a:lstStyle/>
          <a:p>
            <a:pPr>
              <a:tabLst>
                <a:tab pos="179388" algn="l"/>
                <a:tab pos="360363" algn="l"/>
                <a:tab pos="539750" algn="l"/>
                <a:tab pos="720725" algn="l"/>
              </a:tabLst>
            </a:pPr>
            <a:r>
              <a:rPr lang="pt-PT" sz="1600" dirty="0">
                <a:solidFill>
                  <a:srgbClr val="EC3C01"/>
                </a:solidFill>
                <a:latin typeface="Consolas" panose="020B0609020204030204" pitchFamily="49" charset="0"/>
              </a:rPr>
              <a:t>[...]</a:t>
            </a:r>
          </a:p>
          <a:p>
            <a:pPr>
              <a:tabLst>
                <a:tab pos="179388" algn="l"/>
                <a:tab pos="360363" algn="l"/>
                <a:tab pos="539750" algn="l"/>
                <a:tab pos="720725" algn="l"/>
              </a:tabLst>
            </a:pPr>
            <a:endParaRPr lang="pt-PT" sz="1600" dirty="0">
              <a:solidFill>
                <a:schemeClr val="tx1">
                  <a:lumMod val="75000"/>
                  <a:lumOff val="25000"/>
                </a:schemeClr>
              </a:solidFill>
              <a:latin typeface="Consolas" panose="020B0609020204030204" pitchFamily="49" charset="0"/>
            </a:endParaRPr>
          </a:p>
          <a:p>
            <a:pPr>
              <a:tabLst>
                <a:tab pos="179388" algn="l"/>
                <a:tab pos="360363" algn="l"/>
                <a:tab pos="539750" algn="l"/>
                <a:tab pos="720725" algn="l"/>
              </a:tabLst>
            </a:pPr>
            <a:r>
              <a:rPr lang="pt-PT" sz="1600" dirty="0">
                <a:solidFill>
                  <a:schemeClr val="tx1">
                    <a:lumMod val="75000"/>
                    <a:lumOff val="25000"/>
                  </a:schemeClr>
                </a:solidFill>
                <a:latin typeface="Consolas" panose="020B0609020204030204" pitchFamily="49" charset="0"/>
              </a:rPr>
              <a:t>	"name": {</a:t>
            </a:r>
          </a:p>
          <a:p>
            <a:pPr>
              <a:tabLst>
                <a:tab pos="179388" algn="l"/>
                <a:tab pos="360363" algn="l"/>
                <a:tab pos="539750" algn="l"/>
                <a:tab pos="720725" algn="l"/>
              </a:tabLst>
            </a:pPr>
            <a:r>
              <a:rPr lang="pt-PT" sz="1600" b="1" dirty="0">
                <a:solidFill>
                  <a:schemeClr val="tx1">
                    <a:lumMod val="75000"/>
                    <a:lumOff val="25000"/>
                  </a:schemeClr>
                </a:solidFill>
                <a:latin typeface="Consolas" panose="020B0609020204030204" pitchFamily="49" charset="0"/>
              </a:rPr>
              <a:t>    	"</a:t>
            </a:r>
            <a:r>
              <a:rPr lang="pt-PT" sz="1600" b="1" dirty="0">
                <a:solidFill>
                  <a:srgbClr val="EC3C01"/>
                </a:solidFill>
                <a:latin typeface="Consolas" panose="020B0609020204030204" pitchFamily="49" charset="0"/>
              </a:rPr>
              <a:t>short</a:t>
            </a:r>
            <a:r>
              <a:rPr lang="pt-PT" sz="1600" b="1" dirty="0">
                <a:solidFill>
                  <a:schemeClr val="tx1">
                    <a:lumMod val="75000"/>
                    <a:lumOff val="25000"/>
                  </a:schemeClr>
                </a:solidFill>
                <a:latin typeface="Consolas" panose="020B0609020204030204" pitchFamily="49" charset="0"/>
              </a:rPr>
              <a:t>": </a:t>
            </a:r>
            <a:r>
              <a:rPr lang="pt-PT" sz="1600" dirty="0">
                <a:solidFill>
                  <a:schemeClr val="tx1">
                    <a:lumMod val="75000"/>
                    <a:lumOff val="25000"/>
                  </a:schemeClr>
                </a:solidFill>
                <a:latin typeface="Consolas" panose="020B0609020204030204" pitchFamily="49" charset="0"/>
              </a:rPr>
              <a:t>"Name of your app (max 30 chars)",</a:t>
            </a:r>
          </a:p>
          <a:p>
            <a:pPr>
              <a:tabLst>
                <a:tab pos="179388" algn="l"/>
                <a:tab pos="360363" algn="l"/>
                <a:tab pos="539750" algn="l"/>
                <a:tab pos="720725" algn="l"/>
              </a:tabLst>
            </a:pPr>
            <a:r>
              <a:rPr lang="pt-PT" sz="1600" dirty="0">
                <a:solidFill>
                  <a:schemeClr val="tx1">
                    <a:lumMod val="75000"/>
                    <a:lumOff val="25000"/>
                  </a:schemeClr>
                </a:solidFill>
                <a:latin typeface="Consolas" panose="020B0609020204030204" pitchFamily="49" charset="0"/>
              </a:rPr>
              <a:t>    	"full": "Full name of app (if greater than 30)"</a:t>
            </a:r>
          </a:p>
          <a:p>
            <a:pPr>
              <a:tabLst>
                <a:tab pos="179388" algn="l"/>
                <a:tab pos="360363" algn="l"/>
                <a:tab pos="539750" algn="l"/>
                <a:tab pos="720725" algn="l"/>
              </a:tabLst>
            </a:pPr>
            <a:r>
              <a:rPr lang="pt-PT" sz="1600" dirty="0">
                <a:solidFill>
                  <a:schemeClr val="tx1">
                    <a:lumMod val="75000"/>
                    <a:lumOff val="25000"/>
                  </a:schemeClr>
                </a:solidFill>
                <a:latin typeface="Consolas" panose="020B0609020204030204" pitchFamily="49" charset="0"/>
              </a:rPr>
              <a:t>  },</a:t>
            </a:r>
          </a:p>
          <a:p>
            <a:pPr>
              <a:tabLst>
                <a:tab pos="179388" algn="l"/>
                <a:tab pos="360363" algn="l"/>
                <a:tab pos="539750" algn="l"/>
                <a:tab pos="720725" algn="l"/>
              </a:tabLst>
            </a:pPr>
            <a:r>
              <a:rPr lang="pt-PT" sz="1600" dirty="0">
                <a:solidFill>
                  <a:schemeClr val="tx1">
                    <a:lumMod val="75000"/>
                    <a:lumOff val="25000"/>
                  </a:schemeClr>
                </a:solidFill>
                <a:latin typeface="Consolas" panose="020B0609020204030204" pitchFamily="49" charset="0"/>
              </a:rPr>
              <a:t>  "description": {</a:t>
            </a:r>
          </a:p>
          <a:p>
            <a:pPr>
              <a:tabLst>
                <a:tab pos="179388" algn="l"/>
                <a:tab pos="360363" algn="l"/>
                <a:tab pos="539750" algn="l"/>
                <a:tab pos="720725" algn="l"/>
              </a:tabLst>
            </a:pPr>
            <a:r>
              <a:rPr lang="pt-PT" sz="1600" b="1" dirty="0">
                <a:solidFill>
                  <a:schemeClr val="tx1">
                    <a:lumMod val="75000"/>
                    <a:lumOff val="25000"/>
                  </a:schemeClr>
                </a:solidFill>
                <a:latin typeface="Consolas" panose="020B0609020204030204" pitchFamily="49" charset="0"/>
              </a:rPr>
              <a:t>    	"</a:t>
            </a:r>
            <a:r>
              <a:rPr lang="pt-PT" sz="1600" b="1" dirty="0">
                <a:solidFill>
                  <a:srgbClr val="EC3C01"/>
                </a:solidFill>
                <a:latin typeface="Consolas" panose="020B0609020204030204" pitchFamily="49" charset="0"/>
              </a:rPr>
              <a:t>short</a:t>
            </a:r>
            <a:r>
              <a:rPr lang="pt-PT" sz="1600" b="1" dirty="0">
                <a:solidFill>
                  <a:schemeClr val="tx1">
                    <a:lumMod val="75000"/>
                    <a:lumOff val="25000"/>
                  </a:schemeClr>
                </a:solidFill>
                <a:latin typeface="Consolas" panose="020B0609020204030204" pitchFamily="49" charset="0"/>
              </a:rPr>
              <a:t>": </a:t>
            </a:r>
            <a:r>
              <a:rPr lang="pt-PT" sz="1600" dirty="0">
                <a:solidFill>
                  <a:schemeClr val="tx1">
                    <a:lumMod val="75000"/>
                    <a:lumOff val="25000"/>
                  </a:schemeClr>
                </a:solidFill>
                <a:latin typeface="Consolas" panose="020B0609020204030204" pitchFamily="49" charset="0"/>
              </a:rPr>
              <a:t>"Short description of your app (max 80 chars)",</a:t>
            </a:r>
          </a:p>
          <a:p>
            <a:pPr>
              <a:tabLst>
                <a:tab pos="179388" algn="l"/>
                <a:tab pos="360363" algn="l"/>
                <a:tab pos="539750" algn="l"/>
                <a:tab pos="720725" algn="l"/>
              </a:tabLst>
            </a:pPr>
            <a:r>
              <a:rPr lang="pt-PT" sz="1600" b="1" dirty="0">
                <a:solidFill>
                  <a:schemeClr val="tx1">
                    <a:lumMod val="75000"/>
                    <a:lumOff val="25000"/>
                  </a:schemeClr>
                </a:solidFill>
                <a:latin typeface="Consolas" panose="020B0609020204030204" pitchFamily="49" charset="0"/>
              </a:rPr>
              <a:t>    	"</a:t>
            </a:r>
            <a:r>
              <a:rPr lang="pt-PT" sz="1600" b="1" dirty="0">
                <a:solidFill>
                  <a:srgbClr val="EC3C01"/>
                </a:solidFill>
                <a:latin typeface="Consolas" panose="020B0609020204030204" pitchFamily="49" charset="0"/>
              </a:rPr>
              <a:t>full</a:t>
            </a:r>
            <a:r>
              <a:rPr lang="pt-PT" sz="1600" b="1" dirty="0">
                <a:solidFill>
                  <a:schemeClr val="tx1">
                    <a:lumMod val="75000"/>
                    <a:lumOff val="25000"/>
                  </a:schemeClr>
                </a:solidFill>
                <a:latin typeface="Consolas" panose="020B0609020204030204" pitchFamily="49" charset="0"/>
              </a:rPr>
              <a:t>": </a:t>
            </a:r>
            <a:r>
              <a:rPr lang="pt-PT" sz="1600" dirty="0">
                <a:solidFill>
                  <a:schemeClr val="tx1">
                    <a:lumMod val="75000"/>
                    <a:lumOff val="25000"/>
                  </a:schemeClr>
                </a:solidFill>
                <a:latin typeface="Consolas" panose="020B0609020204030204" pitchFamily="49" charset="0"/>
              </a:rPr>
              <a:t>"Full description of your app (max 4000 chars)"</a:t>
            </a:r>
          </a:p>
          <a:p>
            <a:pPr>
              <a:tabLst>
                <a:tab pos="179388" algn="l"/>
                <a:tab pos="360363" algn="l"/>
                <a:tab pos="539750" algn="l"/>
                <a:tab pos="720725" algn="l"/>
              </a:tabLst>
            </a:pPr>
            <a:r>
              <a:rPr lang="pt-PT" sz="1600" dirty="0">
                <a:solidFill>
                  <a:schemeClr val="tx1">
                    <a:lumMod val="75000"/>
                    <a:lumOff val="25000"/>
                  </a:schemeClr>
                </a:solidFill>
                <a:latin typeface="Consolas" panose="020B0609020204030204" pitchFamily="49" charset="0"/>
              </a:rPr>
              <a:t>  },</a:t>
            </a:r>
          </a:p>
          <a:p>
            <a:pPr>
              <a:tabLst>
                <a:tab pos="179388" algn="l"/>
                <a:tab pos="360363" algn="l"/>
                <a:tab pos="539750" algn="l"/>
                <a:tab pos="720725" algn="l"/>
              </a:tabLst>
            </a:pPr>
            <a:r>
              <a:rPr lang="pt-PT" sz="1600" dirty="0">
                <a:solidFill>
                  <a:schemeClr val="tx1">
                    <a:lumMod val="75000"/>
                    <a:lumOff val="25000"/>
                  </a:schemeClr>
                </a:solidFill>
                <a:latin typeface="Consolas" panose="020B0609020204030204" pitchFamily="49" charset="0"/>
              </a:rPr>
              <a:t>  "icons": {</a:t>
            </a:r>
          </a:p>
          <a:p>
            <a:pPr>
              <a:tabLst>
                <a:tab pos="179388" algn="l"/>
                <a:tab pos="360363" algn="l"/>
                <a:tab pos="539750" algn="l"/>
                <a:tab pos="720725" algn="l"/>
              </a:tabLst>
            </a:pPr>
            <a:r>
              <a:rPr lang="pt-PT" sz="1600" b="1" dirty="0">
                <a:solidFill>
                  <a:schemeClr val="tx1">
                    <a:lumMod val="75000"/>
                    <a:lumOff val="25000"/>
                  </a:schemeClr>
                </a:solidFill>
                <a:latin typeface="Consolas" panose="020B0609020204030204" pitchFamily="49" charset="0"/>
              </a:rPr>
              <a:t>    	"</a:t>
            </a:r>
            <a:r>
              <a:rPr lang="pt-PT" sz="1600" b="1" dirty="0">
                <a:solidFill>
                  <a:srgbClr val="EC3C01"/>
                </a:solidFill>
                <a:latin typeface="Consolas" panose="020B0609020204030204" pitchFamily="49" charset="0"/>
              </a:rPr>
              <a:t>outline</a:t>
            </a:r>
            <a:r>
              <a:rPr lang="pt-PT" sz="1600" b="1" dirty="0">
                <a:solidFill>
                  <a:schemeClr val="tx1">
                    <a:lumMod val="75000"/>
                    <a:lumOff val="25000"/>
                  </a:schemeClr>
                </a:solidFill>
                <a:latin typeface="Consolas" panose="020B0609020204030204" pitchFamily="49" charset="0"/>
              </a:rPr>
              <a:t>": </a:t>
            </a:r>
            <a:r>
              <a:rPr lang="pt-PT" sz="1600" dirty="0">
                <a:solidFill>
                  <a:schemeClr val="tx1">
                    <a:lumMod val="75000"/>
                    <a:lumOff val="25000"/>
                  </a:schemeClr>
                </a:solidFill>
                <a:latin typeface="Consolas" panose="020B0609020204030204" pitchFamily="49" charset="0"/>
              </a:rPr>
              <a:t>"%FILENAME-20x20px%", </a:t>
            </a:r>
          </a:p>
          <a:p>
            <a:pPr>
              <a:tabLst>
                <a:tab pos="179388" algn="l"/>
                <a:tab pos="360363" algn="l"/>
                <a:tab pos="539750" algn="l"/>
                <a:tab pos="720725" algn="l"/>
              </a:tabLst>
            </a:pPr>
            <a:r>
              <a:rPr lang="pt-PT" sz="1600" b="1" dirty="0">
                <a:solidFill>
                  <a:schemeClr val="tx1">
                    <a:lumMod val="75000"/>
                    <a:lumOff val="25000"/>
                  </a:schemeClr>
                </a:solidFill>
                <a:latin typeface="Consolas" panose="020B0609020204030204" pitchFamily="49" charset="0"/>
              </a:rPr>
              <a:t>    	"</a:t>
            </a:r>
            <a:r>
              <a:rPr lang="pt-PT" sz="1600" b="1" dirty="0">
                <a:solidFill>
                  <a:srgbClr val="EC3C01"/>
                </a:solidFill>
                <a:latin typeface="Consolas" panose="020B0609020204030204" pitchFamily="49" charset="0"/>
              </a:rPr>
              <a:t>color</a:t>
            </a:r>
            <a:r>
              <a:rPr lang="pt-PT" sz="1600" b="1" dirty="0">
                <a:solidFill>
                  <a:schemeClr val="tx1">
                    <a:lumMod val="75000"/>
                    <a:lumOff val="25000"/>
                  </a:schemeClr>
                </a:solidFill>
                <a:latin typeface="Consolas" panose="020B0609020204030204" pitchFamily="49" charset="0"/>
              </a:rPr>
              <a:t>": </a:t>
            </a:r>
            <a:r>
              <a:rPr lang="pt-PT" sz="1600" dirty="0">
                <a:solidFill>
                  <a:schemeClr val="tx1">
                    <a:lumMod val="75000"/>
                    <a:lumOff val="25000"/>
                  </a:schemeClr>
                </a:solidFill>
                <a:latin typeface="Consolas" panose="020B0609020204030204" pitchFamily="49" charset="0"/>
              </a:rPr>
              <a:t>"%FILENAME-96x96px" </a:t>
            </a:r>
          </a:p>
          <a:p>
            <a:pPr>
              <a:tabLst>
                <a:tab pos="179388" algn="l"/>
                <a:tab pos="360363" algn="l"/>
                <a:tab pos="539750" algn="l"/>
                <a:tab pos="720725" algn="l"/>
              </a:tabLst>
            </a:pPr>
            <a:r>
              <a:rPr lang="pt-PT" sz="1600" dirty="0">
                <a:solidFill>
                  <a:schemeClr val="tx1">
                    <a:lumMod val="75000"/>
                    <a:lumOff val="25000"/>
                  </a:schemeClr>
                </a:solidFill>
                <a:latin typeface="Consolas" panose="020B0609020204030204" pitchFamily="49" charset="0"/>
              </a:rPr>
              <a:t>  },</a:t>
            </a:r>
          </a:p>
          <a:p>
            <a:pPr>
              <a:tabLst>
                <a:tab pos="179388" algn="l"/>
                <a:tab pos="360363" algn="l"/>
                <a:tab pos="539750" algn="l"/>
                <a:tab pos="720725" algn="l"/>
              </a:tabLst>
            </a:pPr>
            <a:r>
              <a:rPr lang="pt-PT" sz="1600" b="1" dirty="0">
                <a:solidFill>
                  <a:schemeClr val="tx1">
                    <a:lumMod val="75000"/>
                    <a:lumOff val="25000"/>
                  </a:schemeClr>
                </a:solidFill>
                <a:latin typeface="Consolas" panose="020B0609020204030204" pitchFamily="49" charset="0"/>
              </a:rPr>
              <a:t>  "</a:t>
            </a:r>
            <a:r>
              <a:rPr lang="pt-PT" sz="1600" b="1" dirty="0">
                <a:solidFill>
                  <a:srgbClr val="EC3C01"/>
                </a:solidFill>
                <a:latin typeface="Consolas" panose="020B0609020204030204" pitchFamily="49" charset="0"/>
              </a:rPr>
              <a:t>accentColor</a:t>
            </a:r>
            <a:r>
              <a:rPr lang="pt-PT" sz="1600" b="1" dirty="0">
                <a:solidFill>
                  <a:schemeClr val="tx1">
                    <a:lumMod val="75000"/>
                    <a:lumOff val="25000"/>
                  </a:schemeClr>
                </a:solidFill>
                <a:latin typeface="Consolas" panose="020B0609020204030204" pitchFamily="49" charset="0"/>
              </a:rPr>
              <a:t>": </a:t>
            </a:r>
            <a:r>
              <a:rPr lang="pt-PT" sz="1600" dirty="0">
                <a:solidFill>
                  <a:schemeClr val="tx1">
                    <a:lumMod val="75000"/>
                    <a:lumOff val="25000"/>
                  </a:schemeClr>
                </a:solidFill>
                <a:latin typeface="Consolas" panose="020B0609020204030204" pitchFamily="49" charset="0"/>
              </a:rPr>
              <a:t>"%HEX-COLOR%",</a:t>
            </a:r>
          </a:p>
          <a:p>
            <a:pPr>
              <a:tabLst>
                <a:tab pos="179388" algn="l"/>
                <a:tab pos="360363" algn="l"/>
                <a:tab pos="539750" algn="l"/>
                <a:tab pos="720725" algn="l"/>
              </a:tabLst>
            </a:pPr>
            <a:endParaRPr lang="pt-PT" sz="1600" dirty="0">
              <a:solidFill>
                <a:schemeClr val="tx1">
                  <a:lumMod val="75000"/>
                  <a:lumOff val="25000"/>
                </a:schemeClr>
              </a:solidFill>
              <a:latin typeface="Consolas" panose="020B0609020204030204" pitchFamily="49" charset="0"/>
            </a:endParaRPr>
          </a:p>
          <a:p>
            <a:pPr>
              <a:tabLst>
                <a:tab pos="179388" algn="l"/>
                <a:tab pos="360363" algn="l"/>
                <a:tab pos="539750" algn="l"/>
                <a:tab pos="720725" algn="l"/>
              </a:tabLst>
            </a:pPr>
            <a:r>
              <a:rPr lang="pt-PT" sz="1600" dirty="0">
                <a:solidFill>
                  <a:srgbClr val="EC3C01"/>
                </a:solidFill>
                <a:latin typeface="Consolas" panose="020B0609020204030204" pitchFamily="49" charset="0"/>
              </a:rPr>
              <a:t>[...]</a:t>
            </a:r>
          </a:p>
        </p:txBody>
      </p:sp>
      <p:grpSp>
        <p:nvGrpSpPr>
          <p:cNvPr id="5" name="Group 4">
            <a:extLst>
              <a:ext uri="{FF2B5EF4-FFF2-40B4-BE49-F238E27FC236}">
                <a16:creationId xmlns:a16="http://schemas.microsoft.com/office/drawing/2014/main" id="{701DDCF8-DA5D-456B-91DC-46E023ABCF2C}"/>
              </a:ext>
            </a:extLst>
          </p:cNvPr>
          <p:cNvGrpSpPr/>
          <p:nvPr/>
        </p:nvGrpSpPr>
        <p:grpSpPr>
          <a:xfrm>
            <a:off x="7462908" y="1818968"/>
            <a:ext cx="2263239" cy="711294"/>
            <a:chOff x="4634346" y="2473558"/>
            <a:chExt cx="2263239" cy="711294"/>
          </a:xfrm>
        </p:grpSpPr>
        <p:sp>
          <p:nvSpPr>
            <p:cNvPr id="6" name="Right Bracket 5">
              <a:extLst>
                <a:ext uri="{FF2B5EF4-FFF2-40B4-BE49-F238E27FC236}">
                  <a16:creationId xmlns:a16="http://schemas.microsoft.com/office/drawing/2014/main" id="{F7F1CBB3-B76D-488E-9D03-21F249F1E508}"/>
                </a:ext>
              </a:extLst>
            </p:cNvPr>
            <p:cNvSpPr/>
            <p:nvPr/>
          </p:nvSpPr>
          <p:spPr>
            <a:xfrm>
              <a:off x="4634346" y="2473558"/>
              <a:ext cx="200889" cy="711294"/>
            </a:xfrm>
            <a:prstGeom prst="rightBracket">
              <a:avLst/>
            </a:prstGeom>
            <a:ln w="19050">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pt-PT"/>
            </a:p>
          </p:txBody>
        </p:sp>
        <p:sp>
          <p:nvSpPr>
            <p:cNvPr id="7" name="TextBox 6">
              <a:extLst>
                <a:ext uri="{FF2B5EF4-FFF2-40B4-BE49-F238E27FC236}">
                  <a16:creationId xmlns:a16="http://schemas.microsoft.com/office/drawing/2014/main" id="{A72A9047-7FEE-4305-9E63-318A1BA5781A}"/>
                </a:ext>
              </a:extLst>
            </p:cNvPr>
            <p:cNvSpPr txBox="1"/>
            <p:nvPr/>
          </p:nvSpPr>
          <p:spPr>
            <a:xfrm>
              <a:off x="4957950" y="2644539"/>
              <a:ext cx="1939635" cy="369332"/>
            </a:xfrm>
            <a:prstGeom prst="rect">
              <a:avLst/>
            </a:prstGeom>
            <a:noFill/>
          </p:spPr>
          <p:txBody>
            <a:bodyPr wrap="square" rtlCol="0">
              <a:spAutoFit/>
            </a:bodyPr>
            <a:lstStyle/>
            <a:p>
              <a:r>
                <a:rPr lang="pt-PT" dirty="0">
                  <a:solidFill>
                    <a:schemeClr val="tx1">
                      <a:lumMod val="75000"/>
                      <a:lumOff val="25000"/>
                    </a:schemeClr>
                  </a:solidFill>
                </a:rPr>
                <a:t>App name</a:t>
              </a:r>
            </a:p>
          </p:txBody>
        </p:sp>
      </p:grpSp>
      <p:grpSp>
        <p:nvGrpSpPr>
          <p:cNvPr id="8" name="Group 7">
            <a:extLst>
              <a:ext uri="{FF2B5EF4-FFF2-40B4-BE49-F238E27FC236}">
                <a16:creationId xmlns:a16="http://schemas.microsoft.com/office/drawing/2014/main" id="{2F2D3903-0D89-4038-890E-7DA9E2C2F66F}"/>
              </a:ext>
            </a:extLst>
          </p:cNvPr>
          <p:cNvGrpSpPr/>
          <p:nvPr/>
        </p:nvGrpSpPr>
        <p:grpSpPr>
          <a:xfrm>
            <a:off x="7462908" y="3710295"/>
            <a:ext cx="2263241" cy="773215"/>
            <a:chOff x="4641274" y="3165920"/>
            <a:chExt cx="2263241" cy="773215"/>
          </a:xfrm>
        </p:grpSpPr>
        <p:sp>
          <p:nvSpPr>
            <p:cNvPr id="10" name="Right Bracket 9">
              <a:extLst>
                <a:ext uri="{FF2B5EF4-FFF2-40B4-BE49-F238E27FC236}">
                  <a16:creationId xmlns:a16="http://schemas.microsoft.com/office/drawing/2014/main" id="{F4475F81-4D75-4B10-8F63-DC53135B5FF4}"/>
                </a:ext>
              </a:extLst>
            </p:cNvPr>
            <p:cNvSpPr/>
            <p:nvPr/>
          </p:nvSpPr>
          <p:spPr>
            <a:xfrm>
              <a:off x="4641274" y="3165920"/>
              <a:ext cx="200889" cy="773215"/>
            </a:xfrm>
            <a:prstGeom prst="rightBracket">
              <a:avLst/>
            </a:prstGeom>
            <a:ln w="19050">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pt-PT"/>
            </a:p>
          </p:txBody>
        </p:sp>
        <p:sp>
          <p:nvSpPr>
            <p:cNvPr id="11" name="TextBox 10">
              <a:extLst>
                <a:ext uri="{FF2B5EF4-FFF2-40B4-BE49-F238E27FC236}">
                  <a16:creationId xmlns:a16="http://schemas.microsoft.com/office/drawing/2014/main" id="{DC14DBE5-32D1-473D-9EDA-CBBC94D6B65C}"/>
                </a:ext>
              </a:extLst>
            </p:cNvPr>
            <p:cNvSpPr txBox="1"/>
            <p:nvPr/>
          </p:nvSpPr>
          <p:spPr>
            <a:xfrm>
              <a:off x="4964880" y="3229361"/>
              <a:ext cx="1939635" cy="646331"/>
            </a:xfrm>
            <a:prstGeom prst="rect">
              <a:avLst/>
            </a:prstGeom>
            <a:noFill/>
          </p:spPr>
          <p:txBody>
            <a:bodyPr wrap="square" rtlCol="0">
              <a:spAutoFit/>
            </a:bodyPr>
            <a:lstStyle/>
            <a:p>
              <a:r>
                <a:rPr lang="en-US" dirty="0">
                  <a:solidFill>
                    <a:schemeClr val="tx1">
                      <a:lumMod val="75000"/>
                      <a:lumOff val="25000"/>
                    </a:schemeClr>
                  </a:solidFill>
                </a:rPr>
                <a:t>Relative path to application icons</a:t>
              </a:r>
            </a:p>
          </p:txBody>
        </p:sp>
      </p:grpSp>
      <p:grpSp>
        <p:nvGrpSpPr>
          <p:cNvPr id="12" name="Group 11">
            <a:extLst>
              <a:ext uri="{FF2B5EF4-FFF2-40B4-BE49-F238E27FC236}">
                <a16:creationId xmlns:a16="http://schemas.microsoft.com/office/drawing/2014/main" id="{FCA15A5F-DA7D-4BB9-98C3-D583159CCF98}"/>
              </a:ext>
            </a:extLst>
          </p:cNvPr>
          <p:cNvGrpSpPr/>
          <p:nvPr/>
        </p:nvGrpSpPr>
        <p:grpSpPr>
          <a:xfrm>
            <a:off x="7462908" y="2750096"/>
            <a:ext cx="2263240" cy="740364"/>
            <a:chOff x="4641275" y="3705941"/>
            <a:chExt cx="2263240" cy="740364"/>
          </a:xfrm>
        </p:grpSpPr>
        <p:sp>
          <p:nvSpPr>
            <p:cNvPr id="13" name="Right Bracket 12">
              <a:extLst>
                <a:ext uri="{FF2B5EF4-FFF2-40B4-BE49-F238E27FC236}">
                  <a16:creationId xmlns:a16="http://schemas.microsoft.com/office/drawing/2014/main" id="{A57DCCD2-DF57-42A6-9975-F38365D1FD76}"/>
                </a:ext>
              </a:extLst>
            </p:cNvPr>
            <p:cNvSpPr/>
            <p:nvPr/>
          </p:nvSpPr>
          <p:spPr>
            <a:xfrm>
              <a:off x="4641275" y="3705941"/>
              <a:ext cx="200889" cy="740364"/>
            </a:xfrm>
            <a:prstGeom prst="rightBracket">
              <a:avLst/>
            </a:prstGeom>
            <a:ln w="19050">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pt-PT" dirty="0"/>
            </a:p>
          </p:txBody>
        </p:sp>
        <p:sp>
          <p:nvSpPr>
            <p:cNvPr id="15" name="TextBox 14">
              <a:extLst>
                <a:ext uri="{FF2B5EF4-FFF2-40B4-BE49-F238E27FC236}">
                  <a16:creationId xmlns:a16="http://schemas.microsoft.com/office/drawing/2014/main" id="{D0447C45-37EE-42F5-9426-B311E4BF08E0}"/>
                </a:ext>
              </a:extLst>
            </p:cNvPr>
            <p:cNvSpPr txBox="1"/>
            <p:nvPr/>
          </p:nvSpPr>
          <p:spPr>
            <a:xfrm>
              <a:off x="4964880" y="3891457"/>
              <a:ext cx="1939635" cy="369332"/>
            </a:xfrm>
            <a:prstGeom prst="rect">
              <a:avLst/>
            </a:prstGeom>
            <a:noFill/>
          </p:spPr>
          <p:txBody>
            <a:bodyPr wrap="square" rtlCol="0">
              <a:spAutoFit/>
            </a:bodyPr>
            <a:lstStyle/>
            <a:p>
              <a:r>
                <a:rPr lang="pt-PT" dirty="0">
                  <a:solidFill>
                    <a:schemeClr val="tx1">
                      <a:lumMod val="75000"/>
                      <a:lumOff val="25000"/>
                    </a:schemeClr>
                  </a:solidFill>
                </a:rPr>
                <a:t>App description</a:t>
              </a:r>
            </a:p>
          </p:txBody>
        </p:sp>
      </p:grpSp>
    </p:spTree>
    <p:extLst>
      <p:ext uri="{BB962C8B-B14F-4D97-AF65-F5344CB8AC3E}">
        <p14:creationId xmlns:p14="http://schemas.microsoft.com/office/powerpoint/2010/main" val="4263753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pt-PT" dirty="0"/>
              <a:t>App Manifest (3/3)</a:t>
            </a:r>
            <a:endParaRPr lang="en-US" dirty="0"/>
          </a:p>
        </p:txBody>
      </p:sp>
      <p:sp>
        <p:nvSpPr>
          <p:cNvPr id="14" name="Footer Placeholder 3"/>
          <p:cNvSpPr>
            <a:spLocks noGrp="1"/>
          </p:cNvSpPr>
          <p:nvPr>
            <p:ph type="ftr" sz="quarter" idx="11"/>
          </p:nvPr>
        </p:nvSpPr>
        <p:spPr>
          <a:xfrm>
            <a:off x="7964488" y="295272"/>
            <a:ext cx="4197350" cy="371475"/>
          </a:xfrm>
        </p:spPr>
        <p:txBody>
          <a:bodyPr/>
          <a:lstStyle/>
          <a:p>
            <a:pPr>
              <a:defRPr/>
            </a:pPr>
            <a:r>
              <a:rPr lang="en-US" sz="140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1</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solidFill>
                  <a:schemeClr val="tx1">
                    <a:lumMod val="75000"/>
                    <a:lumOff val="25000"/>
                  </a:schemeClr>
                </a:solidFill>
              </a:rPr>
              <a:t>APPS FOR TEAMS</a:t>
            </a:r>
          </a:p>
          <a:p>
            <a:endParaRPr lang="en-US" dirty="0"/>
          </a:p>
        </p:txBody>
      </p:sp>
      <p:sp>
        <p:nvSpPr>
          <p:cNvPr id="4" name="TextBox 3">
            <a:extLst>
              <a:ext uri="{FF2B5EF4-FFF2-40B4-BE49-F238E27FC236}">
                <a16:creationId xmlns:a16="http://schemas.microsoft.com/office/drawing/2014/main" id="{18FDF6B0-AAC2-44E5-886D-D8DE80E3BCB9}"/>
              </a:ext>
            </a:extLst>
          </p:cNvPr>
          <p:cNvSpPr txBox="1"/>
          <p:nvPr/>
        </p:nvSpPr>
        <p:spPr>
          <a:xfrm>
            <a:off x="274639" y="1212849"/>
            <a:ext cx="3395801" cy="4524315"/>
          </a:xfrm>
          <a:prstGeom prst="rect">
            <a:avLst/>
          </a:prstGeom>
          <a:noFill/>
        </p:spPr>
        <p:txBody>
          <a:bodyPr wrap="none" rtlCol="0">
            <a:spAutoFit/>
          </a:bodyPr>
          <a:lstStyle/>
          <a:p>
            <a:pPr>
              <a:tabLst>
                <a:tab pos="179388" algn="l"/>
                <a:tab pos="360363" algn="l"/>
                <a:tab pos="539750" algn="l"/>
                <a:tab pos="720725" algn="l"/>
              </a:tabLst>
            </a:pPr>
            <a:r>
              <a:rPr lang="pt-PT" sz="1600" dirty="0">
                <a:solidFill>
                  <a:srgbClr val="EC3C01"/>
                </a:solidFill>
                <a:latin typeface="Consolas" panose="020B0609020204030204" pitchFamily="49" charset="0"/>
              </a:rPr>
              <a:t>[...]</a:t>
            </a:r>
          </a:p>
          <a:p>
            <a:pPr>
              <a:tabLst>
                <a:tab pos="179388" algn="l"/>
                <a:tab pos="360363" algn="l"/>
                <a:tab pos="539750" algn="l"/>
                <a:tab pos="720725" algn="l"/>
              </a:tabLst>
            </a:pPr>
            <a:endParaRPr lang="pt-PT" sz="1600" dirty="0">
              <a:solidFill>
                <a:schemeClr val="tx1">
                  <a:lumMod val="75000"/>
                  <a:lumOff val="25000"/>
                </a:schemeClr>
              </a:solidFill>
              <a:latin typeface="Consolas" panose="020B0609020204030204" pitchFamily="49" charset="0"/>
            </a:endParaRPr>
          </a:p>
          <a:p>
            <a:pPr>
              <a:tabLst>
                <a:tab pos="179388" algn="l"/>
                <a:tab pos="360363" algn="l"/>
                <a:tab pos="539750" algn="l"/>
                <a:tab pos="720725" algn="l"/>
              </a:tabLst>
            </a:pPr>
            <a:r>
              <a:rPr lang="pt-PT" sz="1600" dirty="0">
                <a:solidFill>
                  <a:schemeClr val="tx1">
                    <a:lumMod val="75000"/>
                    <a:lumOff val="25000"/>
                  </a:schemeClr>
                </a:solidFill>
                <a:latin typeface="Consolas" panose="020B0609020204030204" pitchFamily="49" charset="0"/>
              </a:rPr>
              <a:t>	"configurableTabs": [...],</a:t>
            </a:r>
          </a:p>
          <a:p>
            <a:pPr>
              <a:tabLst>
                <a:tab pos="179388" algn="l"/>
                <a:tab pos="360363" algn="l"/>
                <a:tab pos="539750" algn="l"/>
                <a:tab pos="720725" algn="l"/>
              </a:tabLst>
            </a:pPr>
            <a:r>
              <a:rPr lang="pt-PT" sz="1600" dirty="0">
                <a:solidFill>
                  <a:schemeClr val="tx1">
                    <a:lumMod val="75000"/>
                    <a:lumOff val="25000"/>
                  </a:schemeClr>
                </a:solidFill>
                <a:latin typeface="Consolas" panose="020B0609020204030204" pitchFamily="49" charset="0"/>
              </a:rPr>
              <a:t>	"staticTabs": [...],</a:t>
            </a:r>
          </a:p>
          <a:p>
            <a:pPr>
              <a:tabLst>
                <a:tab pos="179388" algn="l"/>
                <a:tab pos="360363" algn="l"/>
                <a:tab pos="539750" algn="l"/>
                <a:tab pos="720725" algn="l"/>
              </a:tabLst>
            </a:pPr>
            <a:r>
              <a:rPr lang="pt-PT" sz="1600" dirty="0">
                <a:solidFill>
                  <a:schemeClr val="tx1">
                    <a:lumMod val="75000"/>
                    <a:lumOff val="25000"/>
                  </a:schemeClr>
                </a:solidFill>
                <a:latin typeface="Consolas" panose="020B0609020204030204" pitchFamily="49" charset="0"/>
              </a:rPr>
              <a:t>	"bots": [...],</a:t>
            </a:r>
          </a:p>
          <a:p>
            <a:pPr>
              <a:tabLst>
                <a:tab pos="179388" algn="l"/>
                <a:tab pos="360363" algn="l"/>
                <a:tab pos="539750" algn="l"/>
                <a:tab pos="720725" algn="l"/>
              </a:tabLst>
            </a:pPr>
            <a:r>
              <a:rPr lang="pt-PT" sz="1600" dirty="0">
                <a:solidFill>
                  <a:schemeClr val="tx1">
                    <a:lumMod val="75000"/>
                    <a:lumOff val="25000"/>
                  </a:schemeClr>
                </a:solidFill>
                <a:latin typeface="Consolas" panose="020B0609020204030204" pitchFamily="49" charset="0"/>
              </a:rPr>
              <a:t>	"connectors": [...],</a:t>
            </a:r>
          </a:p>
          <a:p>
            <a:pPr>
              <a:tabLst>
                <a:tab pos="179388" algn="l"/>
                <a:tab pos="360363" algn="l"/>
                <a:tab pos="539750" algn="l"/>
                <a:tab pos="720725" algn="l"/>
              </a:tabLst>
            </a:pPr>
            <a:r>
              <a:rPr lang="pt-PT" sz="1600" dirty="0">
                <a:solidFill>
                  <a:schemeClr val="tx1">
                    <a:lumMod val="75000"/>
                    <a:lumOff val="25000"/>
                  </a:schemeClr>
                </a:solidFill>
                <a:latin typeface="Consolas" panose="020B0609020204030204" pitchFamily="49" charset="0"/>
              </a:rPr>
              <a:t>	"composeExtensions": [...],</a:t>
            </a:r>
          </a:p>
          <a:p>
            <a:pPr>
              <a:tabLst>
                <a:tab pos="179388" algn="l"/>
                <a:tab pos="360363" algn="l"/>
                <a:tab pos="539750" algn="l"/>
                <a:tab pos="720725" algn="l"/>
              </a:tabLst>
            </a:pPr>
            <a:endParaRPr lang="pt-PT" sz="1600" dirty="0">
              <a:solidFill>
                <a:schemeClr val="tx1">
                  <a:lumMod val="75000"/>
                  <a:lumOff val="25000"/>
                </a:schemeClr>
              </a:solidFill>
              <a:latin typeface="Consolas" panose="020B0609020204030204" pitchFamily="49" charset="0"/>
            </a:endParaRPr>
          </a:p>
          <a:p>
            <a:pPr>
              <a:tabLst>
                <a:tab pos="179388" algn="l"/>
                <a:tab pos="360363" algn="l"/>
                <a:tab pos="539750" algn="l"/>
                <a:tab pos="720725" algn="l"/>
              </a:tabLst>
            </a:pPr>
            <a:r>
              <a:rPr lang="pt-PT" sz="1600" dirty="0">
                <a:solidFill>
                  <a:schemeClr val="tx1">
                    <a:lumMod val="75000"/>
                    <a:lumOff val="25000"/>
                  </a:schemeClr>
                </a:solidFill>
                <a:latin typeface="Consolas" panose="020B0609020204030204" pitchFamily="49" charset="0"/>
              </a:rPr>
              <a:t>	"permissions": [</a:t>
            </a:r>
          </a:p>
          <a:p>
            <a:pPr>
              <a:tabLst>
                <a:tab pos="179388" algn="l"/>
                <a:tab pos="360363" algn="l"/>
                <a:tab pos="539750" algn="l"/>
                <a:tab pos="720725" algn="l"/>
              </a:tabLst>
            </a:pPr>
            <a:r>
              <a:rPr lang="pt-PT" sz="1600" dirty="0">
                <a:solidFill>
                  <a:schemeClr val="tx1">
                    <a:lumMod val="75000"/>
                    <a:lumOff val="25000"/>
                  </a:schemeClr>
                </a:solidFill>
                <a:latin typeface="Consolas" panose="020B0609020204030204" pitchFamily="49" charset="0"/>
              </a:rPr>
              <a:t>    	"identity",</a:t>
            </a:r>
          </a:p>
          <a:p>
            <a:pPr>
              <a:tabLst>
                <a:tab pos="179388" algn="l"/>
                <a:tab pos="360363" algn="l"/>
                <a:tab pos="539750" algn="l"/>
                <a:tab pos="720725" algn="l"/>
              </a:tabLst>
            </a:pPr>
            <a:r>
              <a:rPr lang="pt-PT" sz="1600" dirty="0">
                <a:solidFill>
                  <a:schemeClr val="tx1">
                    <a:lumMod val="75000"/>
                    <a:lumOff val="25000"/>
                  </a:schemeClr>
                </a:solidFill>
                <a:latin typeface="Consolas" panose="020B0609020204030204" pitchFamily="49" charset="0"/>
              </a:rPr>
              <a:t>    	"messageTeamMembers"</a:t>
            </a:r>
          </a:p>
          <a:p>
            <a:pPr>
              <a:tabLst>
                <a:tab pos="179388" algn="l"/>
                <a:tab pos="360363" algn="l"/>
                <a:tab pos="539750" algn="l"/>
                <a:tab pos="720725" algn="l"/>
              </a:tabLst>
            </a:pPr>
            <a:r>
              <a:rPr lang="pt-PT" sz="1600" dirty="0">
                <a:solidFill>
                  <a:schemeClr val="tx1">
                    <a:lumMod val="75000"/>
                    <a:lumOff val="25000"/>
                  </a:schemeClr>
                </a:solidFill>
                <a:latin typeface="Consolas" panose="020B0609020204030204" pitchFamily="49" charset="0"/>
              </a:rPr>
              <a:t> 	],</a:t>
            </a:r>
          </a:p>
          <a:p>
            <a:pPr>
              <a:tabLst>
                <a:tab pos="179388" algn="l"/>
                <a:tab pos="360363" algn="l"/>
                <a:tab pos="539750" algn="l"/>
                <a:tab pos="720725" algn="l"/>
              </a:tabLst>
            </a:pPr>
            <a:endParaRPr lang="pt-PT" sz="1600" dirty="0">
              <a:solidFill>
                <a:schemeClr val="tx1">
                  <a:lumMod val="75000"/>
                  <a:lumOff val="25000"/>
                </a:schemeClr>
              </a:solidFill>
              <a:latin typeface="Consolas" panose="020B0609020204030204" pitchFamily="49" charset="0"/>
            </a:endParaRPr>
          </a:p>
          <a:p>
            <a:pPr>
              <a:tabLst>
                <a:tab pos="179388" algn="l"/>
                <a:tab pos="360363" algn="l"/>
                <a:tab pos="539750" algn="l"/>
                <a:tab pos="720725" algn="l"/>
              </a:tabLst>
            </a:pPr>
            <a:r>
              <a:rPr lang="pt-PT" sz="1600" dirty="0">
                <a:solidFill>
                  <a:schemeClr val="tx1">
                    <a:lumMod val="75000"/>
                    <a:lumOff val="25000"/>
                  </a:schemeClr>
                </a:solidFill>
                <a:latin typeface="Consolas" panose="020B0609020204030204" pitchFamily="49" charset="0"/>
              </a:rPr>
              <a:t>  "validDomains": [</a:t>
            </a:r>
          </a:p>
          <a:p>
            <a:pPr>
              <a:tabLst>
                <a:tab pos="179388" algn="l"/>
                <a:tab pos="360363" algn="l"/>
                <a:tab pos="539750" algn="l"/>
                <a:tab pos="720725" algn="l"/>
              </a:tabLst>
            </a:pPr>
            <a:r>
              <a:rPr lang="pt-PT" sz="1600" dirty="0">
                <a:solidFill>
                  <a:schemeClr val="tx1">
                    <a:lumMod val="75000"/>
                    <a:lumOff val="25000"/>
                  </a:schemeClr>
                </a:solidFill>
                <a:latin typeface="Consolas" panose="020B0609020204030204" pitchFamily="49" charset="0"/>
              </a:rPr>
              <a:t>  	"*.taburl.com",</a:t>
            </a:r>
          </a:p>
          <a:p>
            <a:pPr>
              <a:tabLst>
                <a:tab pos="179388" algn="l"/>
                <a:tab pos="360363" algn="l"/>
                <a:tab pos="539750" algn="l"/>
                <a:tab pos="720725" algn="l"/>
              </a:tabLst>
            </a:pPr>
            <a:r>
              <a:rPr lang="pt-PT" sz="1600" dirty="0">
                <a:solidFill>
                  <a:schemeClr val="tx1">
                    <a:lumMod val="75000"/>
                    <a:lumOff val="25000"/>
                  </a:schemeClr>
                </a:solidFill>
                <a:latin typeface="Consolas" panose="020B0609020204030204" pitchFamily="49" charset="0"/>
              </a:rPr>
              <a:t>   	"*.otherdomains.com"</a:t>
            </a:r>
          </a:p>
          <a:p>
            <a:pPr>
              <a:tabLst>
                <a:tab pos="179388" algn="l"/>
                <a:tab pos="360363" algn="l"/>
                <a:tab pos="539750" algn="l"/>
                <a:tab pos="720725" algn="l"/>
              </a:tabLst>
            </a:pPr>
            <a:r>
              <a:rPr lang="pt-PT" sz="1600" dirty="0">
                <a:solidFill>
                  <a:schemeClr val="tx1">
                    <a:lumMod val="75000"/>
                    <a:lumOff val="25000"/>
                  </a:schemeClr>
                </a:solidFill>
                <a:latin typeface="Consolas" panose="020B0609020204030204" pitchFamily="49" charset="0"/>
              </a:rPr>
              <a:t>	]</a:t>
            </a:r>
          </a:p>
          <a:p>
            <a:pPr>
              <a:tabLst>
                <a:tab pos="179388" algn="l"/>
                <a:tab pos="360363" algn="l"/>
                <a:tab pos="539750" algn="l"/>
                <a:tab pos="720725" algn="l"/>
              </a:tabLst>
            </a:pPr>
            <a:r>
              <a:rPr lang="pt-PT" sz="1600" dirty="0">
                <a:solidFill>
                  <a:schemeClr val="tx1">
                    <a:lumMod val="75000"/>
                    <a:lumOff val="25000"/>
                  </a:schemeClr>
                </a:solidFill>
                <a:latin typeface="Consolas" panose="020B0609020204030204" pitchFamily="49" charset="0"/>
              </a:rPr>
              <a:t>}</a:t>
            </a:r>
          </a:p>
        </p:txBody>
      </p:sp>
      <p:grpSp>
        <p:nvGrpSpPr>
          <p:cNvPr id="5" name="Group 4">
            <a:extLst>
              <a:ext uri="{FF2B5EF4-FFF2-40B4-BE49-F238E27FC236}">
                <a16:creationId xmlns:a16="http://schemas.microsoft.com/office/drawing/2014/main" id="{722558E2-5A21-4623-99D8-16670377A8C3}"/>
              </a:ext>
            </a:extLst>
          </p:cNvPr>
          <p:cNvGrpSpPr/>
          <p:nvPr/>
        </p:nvGrpSpPr>
        <p:grpSpPr>
          <a:xfrm>
            <a:off x="4607079" y="1711841"/>
            <a:ext cx="2531140" cy="1285292"/>
            <a:chOff x="4634345" y="1811952"/>
            <a:chExt cx="2531140" cy="1285292"/>
          </a:xfrm>
        </p:grpSpPr>
        <p:sp>
          <p:nvSpPr>
            <p:cNvPr id="6" name="Right Bracket 5">
              <a:extLst>
                <a:ext uri="{FF2B5EF4-FFF2-40B4-BE49-F238E27FC236}">
                  <a16:creationId xmlns:a16="http://schemas.microsoft.com/office/drawing/2014/main" id="{132962CB-811E-4EC9-8543-AC8611E086FB}"/>
                </a:ext>
              </a:extLst>
            </p:cNvPr>
            <p:cNvSpPr/>
            <p:nvPr/>
          </p:nvSpPr>
          <p:spPr>
            <a:xfrm>
              <a:off x="4634345" y="1811952"/>
              <a:ext cx="200892" cy="1285292"/>
            </a:xfrm>
            <a:prstGeom prst="rightBracket">
              <a:avLst/>
            </a:prstGeom>
            <a:ln w="19050">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pt-PT"/>
            </a:p>
          </p:txBody>
        </p:sp>
        <p:sp>
          <p:nvSpPr>
            <p:cNvPr id="7" name="TextBox 6">
              <a:extLst>
                <a:ext uri="{FF2B5EF4-FFF2-40B4-BE49-F238E27FC236}">
                  <a16:creationId xmlns:a16="http://schemas.microsoft.com/office/drawing/2014/main" id="{5FAD2219-91FE-4CF5-80A3-846F18EC4766}"/>
                </a:ext>
              </a:extLst>
            </p:cNvPr>
            <p:cNvSpPr txBox="1"/>
            <p:nvPr/>
          </p:nvSpPr>
          <p:spPr>
            <a:xfrm>
              <a:off x="4913895" y="1992933"/>
              <a:ext cx="2251590" cy="923330"/>
            </a:xfrm>
            <a:prstGeom prst="rect">
              <a:avLst/>
            </a:prstGeom>
            <a:noFill/>
          </p:spPr>
          <p:txBody>
            <a:bodyPr wrap="square" rtlCol="0">
              <a:spAutoFit/>
            </a:bodyPr>
            <a:lstStyle/>
            <a:p>
              <a:r>
                <a:rPr lang="pt-PT" dirty="0">
                  <a:solidFill>
                    <a:schemeClr val="tx1">
                      <a:lumMod val="75000"/>
                      <a:lumOff val="25000"/>
                    </a:schemeClr>
                  </a:solidFill>
                </a:rPr>
                <a:t>App package components</a:t>
              </a:r>
            </a:p>
            <a:p>
              <a:r>
                <a:rPr lang="pt-PT" dirty="0">
                  <a:solidFill>
                    <a:schemeClr val="tx1">
                      <a:lumMod val="75000"/>
                      <a:lumOff val="25000"/>
                    </a:schemeClr>
                  </a:solidFill>
                </a:rPr>
                <a:t>(optional)</a:t>
              </a:r>
            </a:p>
          </p:txBody>
        </p:sp>
      </p:grpSp>
      <p:grpSp>
        <p:nvGrpSpPr>
          <p:cNvPr id="8" name="Group 7">
            <a:extLst>
              <a:ext uri="{FF2B5EF4-FFF2-40B4-BE49-F238E27FC236}">
                <a16:creationId xmlns:a16="http://schemas.microsoft.com/office/drawing/2014/main" id="{2478111C-E770-4CA8-ACD1-F3D9D2A065E1}"/>
              </a:ext>
            </a:extLst>
          </p:cNvPr>
          <p:cNvGrpSpPr/>
          <p:nvPr/>
        </p:nvGrpSpPr>
        <p:grpSpPr>
          <a:xfrm>
            <a:off x="4607079" y="3182045"/>
            <a:ext cx="2206676" cy="986637"/>
            <a:chOff x="4634345" y="1811952"/>
            <a:chExt cx="2206676" cy="986637"/>
          </a:xfrm>
        </p:grpSpPr>
        <p:sp>
          <p:nvSpPr>
            <p:cNvPr id="10" name="Right Bracket 9">
              <a:extLst>
                <a:ext uri="{FF2B5EF4-FFF2-40B4-BE49-F238E27FC236}">
                  <a16:creationId xmlns:a16="http://schemas.microsoft.com/office/drawing/2014/main" id="{8EA033FF-E422-4429-8B49-0F49A1B69B83}"/>
                </a:ext>
              </a:extLst>
            </p:cNvPr>
            <p:cNvSpPr/>
            <p:nvPr/>
          </p:nvSpPr>
          <p:spPr>
            <a:xfrm>
              <a:off x="4634345" y="1811952"/>
              <a:ext cx="200892" cy="986637"/>
            </a:xfrm>
            <a:prstGeom prst="rightBracket">
              <a:avLst/>
            </a:prstGeom>
            <a:ln w="19050">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pt-PT"/>
            </a:p>
          </p:txBody>
        </p:sp>
        <p:sp>
          <p:nvSpPr>
            <p:cNvPr id="11" name="TextBox 10">
              <a:extLst>
                <a:ext uri="{FF2B5EF4-FFF2-40B4-BE49-F238E27FC236}">
                  <a16:creationId xmlns:a16="http://schemas.microsoft.com/office/drawing/2014/main" id="{406333E1-8A05-410C-ACEE-E0F9D6470C49}"/>
                </a:ext>
              </a:extLst>
            </p:cNvPr>
            <p:cNvSpPr txBox="1"/>
            <p:nvPr/>
          </p:nvSpPr>
          <p:spPr>
            <a:xfrm>
              <a:off x="4913895" y="1982104"/>
              <a:ext cx="1927126" cy="646331"/>
            </a:xfrm>
            <a:prstGeom prst="rect">
              <a:avLst/>
            </a:prstGeom>
            <a:noFill/>
          </p:spPr>
          <p:txBody>
            <a:bodyPr wrap="square" rtlCol="0">
              <a:spAutoFit/>
            </a:bodyPr>
            <a:lstStyle/>
            <a:p>
              <a:r>
                <a:rPr lang="pt-PT" dirty="0">
                  <a:solidFill>
                    <a:schemeClr val="tx1">
                      <a:lumMod val="75000"/>
                      <a:lumOff val="25000"/>
                    </a:schemeClr>
                  </a:solidFill>
                </a:rPr>
                <a:t>App permissions</a:t>
              </a:r>
            </a:p>
            <a:p>
              <a:r>
                <a:rPr lang="pt-PT" dirty="0">
                  <a:solidFill>
                    <a:schemeClr val="tx1">
                      <a:lumMod val="75000"/>
                      <a:lumOff val="25000"/>
                    </a:schemeClr>
                  </a:solidFill>
                </a:rPr>
                <a:t>(optional)</a:t>
              </a:r>
            </a:p>
          </p:txBody>
        </p:sp>
      </p:grpSp>
      <p:grpSp>
        <p:nvGrpSpPr>
          <p:cNvPr id="12" name="Group 11">
            <a:extLst>
              <a:ext uri="{FF2B5EF4-FFF2-40B4-BE49-F238E27FC236}">
                <a16:creationId xmlns:a16="http://schemas.microsoft.com/office/drawing/2014/main" id="{AEFE3CEE-21E7-4747-9609-9A874C0768BF}"/>
              </a:ext>
            </a:extLst>
          </p:cNvPr>
          <p:cNvGrpSpPr/>
          <p:nvPr/>
        </p:nvGrpSpPr>
        <p:grpSpPr>
          <a:xfrm>
            <a:off x="4607079" y="4297402"/>
            <a:ext cx="3209566" cy="923330"/>
            <a:chOff x="4634345" y="1743321"/>
            <a:chExt cx="5019392" cy="923330"/>
          </a:xfrm>
        </p:grpSpPr>
        <p:sp>
          <p:nvSpPr>
            <p:cNvPr id="13" name="Right Bracket 12">
              <a:extLst>
                <a:ext uri="{FF2B5EF4-FFF2-40B4-BE49-F238E27FC236}">
                  <a16:creationId xmlns:a16="http://schemas.microsoft.com/office/drawing/2014/main" id="{4521644C-163E-4D40-962B-7827AB8E5E8B}"/>
                </a:ext>
              </a:extLst>
            </p:cNvPr>
            <p:cNvSpPr/>
            <p:nvPr/>
          </p:nvSpPr>
          <p:spPr>
            <a:xfrm>
              <a:off x="4634345" y="1811952"/>
              <a:ext cx="314172" cy="786069"/>
            </a:xfrm>
            <a:prstGeom prst="rightBracket">
              <a:avLst/>
            </a:prstGeom>
            <a:ln w="19050">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pt-PT"/>
            </a:p>
          </p:txBody>
        </p:sp>
        <p:sp>
          <p:nvSpPr>
            <p:cNvPr id="15" name="TextBox 14">
              <a:extLst>
                <a:ext uri="{FF2B5EF4-FFF2-40B4-BE49-F238E27FC236}">
                  <a16:creationId xmlns:a16="http://schemas.microsoft.com/office/drawing/2014/main" id="{484FE374-27F3-45AE-B457-CDCE36F76ADB}"/>
                </a:ext>
              </a:extLst>
            </p:cNvPr>
            <p:cNvSpPr txBox="1"/>
            <p:nvPr/>
          </p:nvSpPr>
          <p:spPr>
            <a:xfrm>
              <a:off x="5071529" y="1743321"/>
              <a:ext cx="4582208" cy="923330"/>
            </a:xfrm>
            <a:prstGeom prst="rect">
              <a:avLst/>
            </a:prstGeom>
            <a:noFill/>
          </p:spPr>
          <p:txBody>
            <a:bodyPr wrap="square" rtlCol="0">
              <a:spAutoFit/>
            </a:bodyPr>
            <a:lstStyle/>
            <a:p>
              <a:r>
                <a:rPr lang="pt-PT" dirty="0">
                  <a:solidFill>
                    <a:schemeClr val="tx1">
                      <a:lumMod val="75000"/>
                      <a:lumOff val="25000"/>
                    </a:schemeClr>
                  </a:solidFill>
                </a:rPr>
                <a:t>Valid domains from where contents can be loaded</a:t>
              </a:r>
            </a:p>
            <a:p>
              <a:r>
                <a:rPr lang="pt-PT" dirty="0">
                  <a:solidFill>
                    <a:schemeClr val="tx1">
                      <a:lumMod val="75000"/>
                      <a:lumOff val="25000"/>
                    </a:schemeClr>
                  </a:solidFill>
                </a:rPr>
                <a:t>(required only for tabs)</a:t>
              </a:r>
            </a:p>
          </p:txBody>
        </p:sp>
      </p:grpSp>
    </p:spTree>
    <p:extLst>
      <p:ext uri="{BB962C8B-B14F-4D97-AF65-F5344CB8AC3E}">
        <p14:creationId xmlns:p14="http://schemas.microsoft.com/office/powerpoint/2010/main" val="70220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pt-PT" dirty="0"/>
              <a:t>Deployment Methods</a:t>
            </a:r>
            <a:endParaRPr lang="en-US" dirty="0"/>
          </a:p>
        </p:txBody>
      </p:sp>
      <p:sp>
        <p:nvSpPr>
          <p:cNvPr id="14" name="Footer Placeholder 3"/>
          <p:cNvSpPr>
            <a:spLocks noGrp="1"/>
          </p:cNvSpPr>
          <p:nvPr>
            <p:ph type="ftr" sz="quarter" idx="11"/>
          </p:nvPr>
        </p:nvSpPr>
        <p:spPr>
          <a:xfrm>
            <a:off x="7964488" y="295272"/>
            <a:ext cx="4197350" cy="371475"/>
          </a:xfrm>
        </p:spPr>
        <p:txBody>
          <a:bodyPr/>
          <a:lstStyle/>
          <a:p>
            <a:pPr>
              <a:defRPr/>
            </a:pPr>
            <a:r>
              <a:rPr lang="en-US" sz="140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1</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solidFill>
                  <a:schemeClr val="tx1">
                    <a:lumMod val="75000"/>
                    <a:lumOff val="25000"/>
                  </a:schemeClr>
                </a:solidFill>
              </a:rPr>
              <a:t>APPS FOR TEAMS</a:t>
            </a:r>
          </a:p>
          <a:p>
            <a:endParaRPr lang="en-US" dirty="0"/>
          </a:p>
        </p:txBody>
      </p:sp>
      <p:graphicFrame>
        <p:nvGraphicFramePr>
          <p:cNvPr id="4" name="Content Placeholder 5">
            <a:extLst>
              <a:ext uri="{FF2B5EF4-FFF2-40B4-BE49-F238E27FC236}">
                <a16:creationId xmlns:a16="http://schemas.microsoft.com/office/drawing/2014/main" id="{17D26083-B843-44F8-B57F-472B686B598A}"/>
              </a:ext>
            </a:extLst>
          </p:cNvPr>
          <p:cNvGraphicFramePr>
            <a:graphicFrameLocks/>
          </p:cNvGraphicFramePr>
          <p:nvPr>
            <p:extLst>
              <p:ext uri="{D42A27DB-BD31-4B8C-83A1-F6EECF244321}">
                <p14:modId xmlns:p14="http://schemas.microsoft.com/office/powerpoint/2010/main" val="4139366404"/>
              </p:ext>
            </p:extLst>
          </p:nvPr>
        </p:nvGraphicFramePr>
        <p:xfrm>
          <a:off x="561515" y="1570755"/>
          <a:ext cx="11286356" cy="4427999"/>
        </p:xfrm>
        <a:graphic>
          <a:graphicData uri="http://schemas.openxmlformats.org/drawingml/2006/table">
            <a:tbl>
              <a:tblPr firstRow="1" bandRow="1">
                <a:tableStyleId>{9D7B26C5-4107-4FEC-AEDC-1716B250A1EF}</a:tableStyleId>
              </a:tblPr>
              <a:tblGrid>
                <a:gridCol w="2821589">
                  <a:extLst>
                    <a:ext uri="{9D8B030D-6E8A-4147-A177-3AD203B41FA5}">
                      <a16:colId xmlns:a16="http://schemas.microsoft.com/office/drawing/2014/main" val="3852351669"/>
                    </a:ext>
                  </a:extLst>
                </a:gridCol>
                <a:gridCol w="2821589">
                  <a:extLst>
                    <a:ext uri="{9D8B030D-6E8A-4147-A177-3AD203B41FA5}">
                      <a16:colId xmlns:a16="http://schemas.microsoft.com/office/drawing/2014/main" val="1306021204"/>
                    </a:ext>
                  </a:extLst>
                </a:gridCol>
                <a:gridCol w="2821589">
                  <a:extLst>
                    <a:ext uri="{9D8B030D-6E8A-4147-A177-3AD203B41FA5}">
                      <a16:colId xmlns:a16="http://schemas.microsoft.com/office/drawing/2014/main" val="681353488"/>
                    </a:ext>
                  </a:extLst>
                </a:gridCol>
                <a:gridCol w="2821589">
                  <a:extLst>
                    <a:ext uri="{9D8B030D-6E8A-4147-A177-3AD203B41FA5}">
                      <a16:colId xmlns:a16="http://schemas.microsoft.com/office/drawing/2014/main" val="1732513512"/>
                    </a:ext>
                  </a:extLst>
                </a:gridCol>
              </a:tblGrid>
              <a:tr h="431996">
                <a:tc>
                  <a:txBody>
                    <a:bodyPr/>
                    <a:lstStyle/>
                    <a:p>
                      <a:endParaRPr lang="pt-PT" sz="1800" dirty="0"/>
                    </a:p>
                  </a:txBody>
                  <a:tcPr anchor="ctr"/>
                </a:tc>
                <a:tc>
                  <a:txBody>
                    <a:bodyPr/>
                    <a:lstStyle/>
                    <a:p>
                      <a:pPr algn="ctr"/>
                      <a:r>
                        <a:rPr lang="pt-PT" sz="1800" dirty="0"/>
                        <a:t>In-App Gallery</a:t>
                      </a:r>
                    </a:p>
                  </a:txBody>
                  <a:tcPr anchor="ctr"/>
                </a:tc>
                <a:tc>
                  <a:txBody>
                    <a:bodyPr/>
                    <a:lstStyle/>
                    <a:p>
                      <a:pPr algn="ctr"/>
                      <a:r>
                        <a:rPr lang="pt-PT" sz="1800" dirty="0"/>
                        <a:t>Office Store</a:t>
                      </a:r>
                    </a:p>
                  </a:txBody>
                  <a:tcPr anchor="ctr"/>
                </a:tc>
                <a:tc>
                  <a:txBody>
                    <a:bodyPr/>
                    <a:lstStyle/>
                    <a:p>
                      <a:pPr algn="ctr"/>
                      <a:r>
                        <a:rPr lang="pt-PT" sz="1800" dirty="0"/>
                        <a:t>Sideloading</a:t>
                      </a:r>
                    </a:p>
                  </a:txBody>
                  <a:tcPr anchor="ctr"/>
                </a:tc>
                <a:extLst>
                  <a:ext uri="{0D108BD9-81ED-4DB2-BD59-A6C34878D82A}">
                    <a16:rowId xmlns:a16="http://schemas.microsoft.com/office/drawing/2014/main" val="183213241"/>
                  </a:ext>
                </a:extLst>
              </a:tr>
              <a:tr h="684000">
                <a:tc>
                  <a:txBody>
                    <a:bodyPr/>
                    <a:lstStyle/>
                    <a:p>
                      <a:r>
                        <a:rPr lang="pt-PT" sz="1600" dirty="0"/>
                        <a:t>Quality</a:t>
                      </a:r>
                      <a:r>
                        <a:rPr lang="pt-PT" sz="1600" baseline="0" dirty="0"/>
                        <a:t> control and validation by Microsoft</a:t>
                      </a:r>
                      <a:endParaRPr lang="pt-PT" sz="1600" dirty="0"/>
                    </a:p>
                  </a:txBody>
                  <a:tcPr/>
                </a:tc>
                <a:tc>
                  <a:txBody>
                    <a:bodyPr/>
                    <a:lstStyle/>
                    <a:p>
                      <a:pPr algn="ctr"/>
                      <a:r>
                        <a:rPr lang="pt-PT" sz="1600" dirty="0"/>
                        <a:t>Yes</a:t>
                      </a:r>
                    </a:p>
                  </a:txBody>
                  <a:tcPr/>
                </a:tc>
                <a:tc>
                  <a:txBody>
                    <a:bodyPr/>
                    <a:lstStyle/>
                    <a:p>
                      <a:pPr algn="ctr"/>
                      <a:r>
                        <a:rPr lang="pt-PT" sz="1600" dirty="0"/>
                        <a:t>Yes</a:t>
                      </a:r>
                    </a:p>
                  </a:txBody>
                  <a:tcPr/>
                </a:tc>
                <a:tc>
                  <a:txBody>
                    <a:bodyPr/>
                    <a:lstStyle/>
                    <a:p>
                      <a:pPr algn="ctr"/>
                      <a:r>
                        <a:rPr lang="pt-PT" sz="1600" dirty="0"/>
                        <a:t>No</a:t>
                      </a:r>
                    </a:p>
                  </a:txBody>
                  <a:tcPr/>
                </a:tc>
                <a:extLst>
                  <a:ext uri="{0D108BD9-81ED-4DB2-BD59-A6C34878D82A}">
                    <a16:rowId xmlns:a16="http://schemas.microsoft.com/office/drawing/2014/main" val="1083457942"/>
                  </a:ext>
                </a:extLst>
              </a:tr>
              <a:tr h="684000">
                <a:tc>
                  <a:txBody>
                    <a:bodyPr/>
                    <a:lstStyle/>
                    <a:p>
                      <a:r>
                        <a:rPr lang="pt-PT" sz="1600" dirty="0"/>
                        <a:t>Availability</a:t>
                      </a:r>
                    </a:p>
                  </a:txBody>
                  <a:tcPr/>
                </a:tc>
                <a:tc>
                  <a:txBody>
                    <a:bodyPr/>
                    <a:lstStyle/>
                    <a:p>
                      <a:pPr algn="ctr"/>
                      <a:r>
                        <a:rPr lang="pt-PT" sz="1600" dirty="0"/>
                        <a:t>Searchable and</a:t>
                      </a:r>
                      <a:r>
                        <a:rPr lang="pt-PT" sz="1600" baseline="0" dirty="0"/>
                        <a:t> deployable to any Team globally</a:t>
                      </a:r>
                      <a:endParaRPr lang="pt-PT" sz="16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PT" sz="1600" dirty="0"/>
                        <a:t>Searchable and</a:t>
                      </a:r>
                      <a:r>
                        <a:rPr lang="pt-PT" sz="1600" baseline="0" dirty="0"/>
                        <a:t> deployable to any Team globally</a:t>
                      </a:r>
                      <a:endParaRPr lang="pt-PT" sz="1600" dirty="0"/>
                    </a:p>
                  </a:txBody>
                  <a:tcPr/>
                </a:tc>
                <a:tc>
                  <a:txBody>
                    <a:bodyPr/>
                    <a:lstStyle/>
                    <a:p>
                      <a:pPr algn="ctr"/>
                      <a:r>
                        <a:rPr lang="pt-PT" sz="1600" dirty="0"/>
                        <a:t>Available</a:t>
                      </a:r>
                      <a:r>
                        <a:rPr lang="pt-PT" sz="1600" baseline="0" dirty="0"/>
                        <a:t> only to the Team where it was sideloaded</a:t>
                      </a:r>
                      <a:endParaRPr lang="pt-PT" sz="1600" dirty="0"/>
                    </a:p>
                  </a:txBody>
                  <a:tcPr/>
                </a:tc>
                <a:extLst>
                  <a:ext uri="{0D108BD9-81ED-4DB2-BD59-A6C34878D82A}">
                    <a16:rowId xmlns:a16="http://schemas.microsoft.com/office/drawing/2014/main" val="1256392240"/>
                  </a:ext>
                </a:extLst>
              </a:tr>
              <a:tr h="684000">
                <a:tc>
                  <a:txBody>
                    <a:bodyPr/>
                    <a:lstStyle/>
                    <a:p>
                      <a:r>
                        <a:rPr lang="pt-PT" sz="1600" dirty="0"/>
                        <a:t>Searchable in the Office Store</a:t>
                      </a:r>
                    </a:p>
                  </a:txBody>
                  <a:tcPr/>
                </a:tc>
                <a:tc>
                  <a:txBody>
                    <a:bodyPr/>
                    <a:lstStyle/>
                    <a:p>
                      <a:pPr algn="ctr"/>
                      <a:r>
                        <a:rPr lang="pt-PT" sz="1600" dirty="0"/>
                        <a:t>No</a:t>
                      </a:r>
                    </a:p>
                  </a:txBody>
                  <a:tcPr/>
                </a:tc>
                <a:tc>
                  <a:txBody>
                    <a:bodyPr/>
                    <a:lstStyle/>
                    <a:p>
                      <a:pPr algn="ctr"/>
                      <a:r>
                        <a:rPr lang="pt-PT" sz="1600" dirty="0"/>
                        <a:t>Yes</a:t>
                      </a:r>
                    </a:p>
                  </a:txBody>
                  <a:tcPr/>
                </a:tc>
                <a:tc>
                  <a:txBody>
                    <a:bodyPr/>
                    <a:lstStyle/>
                    <a:p>
                      <a:pPr algn="ctr"/>
                      <a:r>
                        <a:rPr lang="pt-PT" sz="1600" dirty="0"/>
                        <a:t>No</a:t>
                      </a:r>
                    </a:p>
                  </a:txBody>
                  <a:tcPr/>
                </a:tc>
                <a:extLst>
                  <a:ext uri="{0D108BD9-81ED-4DB2-BD59-A6C34878D82A}">
                    <a16:rowId xmlns:a16="http://schemas.microsoft.com/office/drawing/2014/main" val="65781842"/>
                  </a:ext>
                </a:extLst>
              </a:tr>
              <a:tr h="684000">
                <a:tc>
                  <a:txBody>
                    <a:bodyPr/>
                    <a:lstStyle/>
                    <a:p>
                      <a:r>
                        <a:rPr lang="pt-PT" sz="1600" dirty="0"/>
                        <a:t>Searchable in the In-App Gallery</a:t>
                      </a:r>
                    </a:p>
                  </a:txBody>
                  <a:tcPr/>
                </a:tc>
                <a:tc>
                  <a:txBody>
                    <a:bodyPr/>
                    <a:lstStyle/>
                    <a:p>
                      <a:pPr algn="ctr"/>
                      <a:r>
                        <a:rPr lang="pt-PT" sz="1600" dirty="0"/>
                        <a:t>Yes</a:t>
                      </a:r>
                    </a:p>
                  </a:txBody>
                  <a:tcPr/>
                </a:tc>
                <a:tc>
                  <a:txBody>
                    <a:bodyPr/>
                    <a:lstStyle/>
                    <a:p>
                      <a:pPr algn="ctr"/>
                      <a:r>
                        <a:rPr lang="pt-PT" sz="1600" dirty="0"/>
                        <a:t>Yes</a:t>
                      </a:r>
                    </a:p>
                  </a:txBody>
                  <a:tcPr/>
                </a:tc>
                <a:tc>
                  <a:txBody>
                    <a:bodyPr/>
                    <a:lstStyle/>
                    <a:p>
                      <a:pPr algn="ctr"/>
                      <a:r>
                        <a:rPr lang="pt-PT" sz="1600" dirty="0"/>
                        <a:t>No</a:t>
                      </a:r>
                    </a:p>
                  </a:txBody>
                  <a:tcPr/>
                </a:tc>
                <a:extLst>
                  <a:ext uri="{0D108BD9-81ED-4DB2-BD59-A6C34878D82A}">
                    <a16:rowId xmlns:a16="http://schemas.microsoft.com/office/drawing/2014/main" val="4145123896"/>
                  </a:ext>
                </a:extLst>
              </a:tr>
              <a:tr h="1260003">
                <a:tc>
                  <a:txBody>
                    <a:bodyPr/>
                    <a:lstStyle/>
                    <a:p>
                      <a:r>
                        <a:rPr lang="pt-PT" sz="1600" dirty="0"/>
                        <a:t>Required permissions</a:t>
                      </a:r>
                    </a:p>
                  </a:txBody>
                  <a:tcPr/>
                </a:tc>
                <a:tc>
                  <a:txBody>
                    <a:bodyPr/>
                    <a:lstStyle/>
                    <a:p>
                      <a:pPr algn="ctr"/>
                      <a:r>
                        <a:rPr lang="pt-PT" sz="1600" dirty="0"/>
                        <a:t>Team owner</a:t>
                      </a:r>
                    </a:p>
                  </a:txBody>
                  <a:tcPr/>
                </a:tc>
                <a:tc>
                  <a:txBody>
                    <a:bodyPr/>
                    <a:lstStyle/>
                    <a:p>
                      <a:pPr algn="ctr"/>
                      <a:r>
                        <a:rPr lang="pt-PT" sz="1600" dirty="0"/>
                        <a:t>Team owner</a:t>
                      </a:r>
                    </a:p>
                  </a:txBody>
                  <a:tcPr/>
                </a:tc>
                <a:tc>
                  <a:txBody>
                    <a:bodyPr/>
                    <a:lstStyle/>
                    <a:p>
                      <a:pPr algn="ctr"/>
                      <a:r>
                        <a:rPr lang="pt-PT" sz="1600" dirty="0"/>
                        <a:t>Team owner for</a:t>
                      </a:r>
                      <a:r>
                        <a:rPr lang="pt-PT" sz="1600" baseline="0" dirty="0"/>
                        <a:t> sideloading, but this option must be enabled first by a tenant admin</a:t>
                      </a:r>
                      <a:endParaRPr lang="pt-PT" sz="1600" dirty="0"/>
                    </a:p>
                  </a:txBody>
                  <a:tcPr/>
                </a:tc>
                <a:extLst>
                  <a:ext uri="{0D108BD9-81ED-4DB2-BD59-A6C34878D82A}">
                    <a16:rowId xmlns:a16="http://schemas.microsoft.com/office/drawing/2014/main" val="2967997911"/>
                  </a:ext>
                </a:extLst>
              </a:tr>
            </a:tbl>
          </a:graphicData>
        </a:graphic>
      </p:graphicFrame>
    </p:spTree>
    <p:extLst>
      <p:ext uri="{BB962C8B-B14F-4D97-AF65-F5344CB8AC3E}">
        <p14:creationId xmlns:p14="http://schemas.microsoft.com/office/powerpoint/2010/main" val="2359937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103437" y="2381583"/>
            <a:ext cx="7691011" cy="683264"/>
          </a:xfrm>
        </p:spPr>
        <p:txBody>
          <a:bodyPr/>
          <a:lstStyle/>
          <a:p>
            <a:r>
              <a:rPr lang="en-US" dirty="0"/>
              <a:t>Tabs</a:t>
            </a:r>
          </a:p>
        </p:txBody>
      </p:sp>
      <p:sp>
        <p:nvSpPr>
          <p:cNvPr id="3" name="Text Placeholder 2"/>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1481381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274638" y="1212850"/>
            <a:ext cx="5924052" cy="3933384"/>
          </a:xfrm>
        </p:spPr>
        <p:txBody>
          <a:bodyPr/>
          <a:lstStyle/>
          <a:p>
            <a:pPr>
              <a:buClr>
                <a:schemeClr val="accent6"/>
              </a:buClr>
            </a:pPr>
            <a:r>
              <a:rPr lang="pt-PT" sz="2800" dirty="0">
                <a:solidFill>
                  <a:schemeClr val="tx1">
                    <a:lumMod val="65000"/>
                    <a:lumOff val="35000"/>
                  </a:schemeClr>
                </a:solidFill>
              </a:rPr>
              <a:t>Web pages presented in Teams through an iframe</a:t>
            </a:r>
          </a:p>
          <a:p>
            <a:pPr>
              <a:buClr>
                <a:schemeClr val="accent6"/>
              </a:buClr>
            </a:pPr>
            <a:r>
              <a:rPr lang="pt-PT" sz="2800" dirty="0">
                <a:solidFill>
                  <a:schemeClr val="tx1">
                    <a:lumMod val="65000"/>
                    <a:lumOff val="35000"/>
                  </a:schemeClr>
                </a:solidFill>
              </a:rPr>
              <a:t>Can be used for team productivity, in channels, or for personal productivity, as an app flyout</a:t>
            </a:r>
          </a:p>
          <a:p>
            <a:pPr>
              <a:buClr>
                <a:schemeClr val="accent6"/>
              </a:buClr>
            </a:pPr>
            <a:r>
              <a:rPr lang="pt-PT" sz="2800" dirty="0">
                <a:solidFill>
                  <a:schemeClr val="tx1">
                    <a:lumMod val="65000"/>
                    <a:lumOff val="35000"/>
                  </a:schemeClr>
                </a:solidFill>
              </a:rPr>
              <a:t>Leverages Microsoft Teams Tab javascript library for context and interactivity</a:t>
            </a:r>
          </a:p>
          <a:p>
            <a:pPr>
              <a:buClr>
                <a:schemeClr val="accent6"/>
              </a:buClr>
            </a:pPr>
            <a:r>
              <a:rPr lang="pt-PT" sz="2800" dirty="0">
                <a:solidFill>
                  <a:schemeClr val="tx1">
                    <a:lumMod val="65000"/>
                    <a:lumOff val="35000"/>
                  </a:schemeClr>
                </a:solidFill>
              </a:rPr>
              <a:t>Supports deep links to native apps</a:t>
            </a:r>
          </a:p>
        </p:txBody>
      </p:sp>
      <p:sp>
        <p:nvSpPr>
          <p:cNvPr id="9" name="Title 8"/>
          <p:cNvSpPr>
            <a:spLocks noGrp="1"/>
          </p:cNvSpPr>
          <p:nvPr>
            <p:ph type="title"/>
          </p:nvPr>
        </p:nvSpPr>
        <p:spPr/>
        <p:txBody>
          <a:bodyPr/>
          <a:lstStyle/>
          <a:p>
            <a:r>
              <a:rPr lang="pt-PT" dirty="0"/>
              <a:t>Overview</a:t>
            </a:r>
            <a:endParaRPr lang="en-US" dirty="0"/>
          </a:p>
        </p:txBody>
      </p:sp>
      <p:sp>
        <p:nvSpPr>
          <p:cNvPr id="14" name="Footer Placeholder 3"/>
          <p:cNvSpPr>
            <a:spLocks noGrp="1"/>
          </p:cNvSpPr>
          <p:nvPr>
            <p:ph type="ftr" sz="quarter" idx="11"/>
          </p:nvPr>
        </p:nvSpPr>
        <p:spPr>
          <a:xfrm>
            <a:off x="7964488" y="295272"/>
            <a:ext cx="4197350" cy="371475"/>
          </a:xfrm>
        </p:spPr>
        <p:txBody>
          <a:bodyPr/>
          <a:lstStyle/>
          <a:p>
            <a:pPr>
              <a:defRPr/>
            </a:pPr>
            <a:r>
              <a:rPr lang="en-US" sz="1400" dirty="0">
                <a:solidFill>
                  <a:schemeClr val="accent6"/>
                </a:solidFill>
                <a:latin typeface="Segoe UI Black" panose="020B0A02040204020203" pitchFamily="34" charset="0"/>
                <a:ea typeface="Segoe UI Black" panose="020B0A02040204020203" pitchFamily="34" charset="0"/>
                <a:cs typeface="Segoe UI Black" panose="020B0A02040204020203" pitchFamily="34" charset="0"/>
              </a:rPr>
              <a:t>2</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solidFill>
                  <a:schemeClr val="tx1">
                    <a:lumMod val="75000"/>
                    <a:lumOff val="25000"/>
                  </a:schemeClr>
                </a:solidFill>
              </a:rPr>
              <a:t>TABS</a:t>
            </a:r>
          </a:p>
          <a:p>
            <a:endParaRPr lang="en-US" dirty="0"/>
          </a:p>
        </p:txBody>
      </p:sp>
      <p:pic>
        <p:nvPicPr>
          <p:cNvPr id="5" name="Picture Placeholder 29">
            <a:extLst>
              <a:ext uri="{FF2B5EF4-FFF2-40B4-BE49-F238E27FC236}">
                <a16:creationId xmlns:a16="http://schemas.microsoft.com/office/drawing/2014/main" id="{0A6FC205-5279-40C6-86EB-1D1874113436}"/>
              </a:ext>
            </a:extLst>
          </p:cNvPr>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6481187" y="1212848"/>
            <a:ext cx="5583562" cy="4235195"/>
          </a:xfrm>
          <a:prstGeom prst="rect">
            <a:avLst/>
          </a:prstGeom>
          <a:ln>
            <a:noFill/>
          </a:ln>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291469BF-E474-42AB-BF63-4A52D868F7E0}"/>
              </a:ext>
            </a:extLst>
          </p:cNvPr>
          <p:cNvSpPr txBox="1"/>
          <p:nvPr/>
        </p:nvSpPr>
        <p:spPr>
          <a:xfrm>
            <a:off x="278867" y="5915909"/>
            <a:ext cx="3100913" cy="369332"/>
          </a:xfrm>
          <a:prstGeom prst="rect">
            <a:avLst/>
          </a:prstGeom>
          <a:noFill/>
        </p:spPr>
        <p:txBody>
          <a:bodyPr wrap="none" rtlCol="0">
            <a:spAutoFit/>
          </a:bodyPr>
          <a:lstStyle/>
          <a:p>
            <a:r>
              <a:rPr lang="pt-PT" dirty="0">
                <a:solidFill>
                  <a:schemeClr val="accent6"/>
                </a:solidFill>
              </a:rPr>
              <a:t>Example:</a:t>
            </a:r>
            <a:r>
              <a:rPr lang="pt-PT" dirty="0"/>
              <a:t> benefits dashboard</a:t>
            </a:r>
          </a:p>
        </p:txBody>
      </p:sp>
    </p:spTree>
    <p:extLst>
      <p:ext uri="{BB962C8B-B14F-4D97-AF65-F5344CB8AC3E}">
        <p14:creationId xmlns:p14="http://schemas.microsoft.com/office/powerpoint/2010/main" val="59298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pt-PT" dirty="0"/>
              <a:t>Tab Pages</a:t>
            </a:r>
            <a:endParaRPr lang="en-US" dirty="0"/>
          </a:p>
        </p:txBody>
      </p:sp>
      <p:sp>
        <p:nvSpPr>
          <p:cNvPr id="14" name="Footer Placeholder 3"/>
          <p:cNvSpPr>
            <a:spLocks noGrp="1"/>
          </p:cNvSpPr>
          <p:nvPr>
            <p:ph type="ftr" sz="quarter" idx="11"/>
          </p:nvPr>
        </p:nvSpPr>
        <p:spPr>
          <a:xfrm>
            <a:off x="7964488" y="295272"/>
            <a:ext cx="4197350" cy="371475"/>
          </a:xfrm>
        </p:spPr>
        <p:txBody>
          <a:bodyPr/>
          <a:lstStyle/>
          <a:p>
            <a:pPr>
              <a:defRPr/>
            </a:pPr>
            <a:r>
              <a:rPr lang="en-US" sz="1400" dirty="0">
                <a:solidFill>
                  <a:schemeClr val="accent6"/>
                </a:solidFill>
                <a:latin typeface="Segoe UI Black" panose="020B0A02040204020203" pitchFamily="34" charset="0"/>
                <a:ea typeface="Segoe UI Black" panose="020B0A02040204020203" pitchFamily="34" charset="0"/>
                <a:cs typeface="Segoe UI Black" panose="020B0A02040204020203" pitchFamily="34" charset="0"/>
              </a:rPr>
              <a:t>2</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solidFill>
                  <a:schemeClr val="tx1">
                    <a:lumMod val="75000"/>
                    <a:lumOff val="25000"/>
                  </a:schemeClr>
                </a:solidFill>
              </a:rPr>
              <a:t>TABS</a:t>
            </a:r>
          </a:p>
          <a:p>
            <a:endParaRPr lang="en-US" dirty="0"/>
          </a:p>
        </p:txBody>
      </p:sp>
      <p:sp>
        <p:nvSpPr>
          <p:cNvPr id="3" name="Text Placeholder 2">
            <a:extLst>
              <a:ext uri="{FF2B5EF4-FFF2-40B4-BE49-F238E27FC236}">
                <a16:creationId xmlns:a16="http://schemas.microsoft.com/office/drawing/2014/main" id="{AF79B2C4-5061-478C-99C8-A6A0E932F5E3}"/>
              </a:ext>
            </a:extLst>
          </p:cNvPr>
          <p:cNvSpPr>
            <a:spLocks noGrp="1"/>
          </p:cNvSpPr>
          <p:nvPr>
            <p:ph type="body" sz="quarter" idx="10"/>
          </p:nvPr>
        </p:nvSpPr>
        <p:spPr>
          <a:xfrm>
            <a:off x="275821" y="1584640"/>
            <a:ext cx="11887200" cy="3360920"/>
          </a:xfrm>
        </p:spPr>
        <p:txBody>
          <a:bodyPr/>
          <a:lstStyle/>
          <a:p>
            <a:pPr marL="0" indent="0">
              <a:buNone/>
            </a:pPr>
            <a:r>
              <a:rPr lang="pt-PT" sz="3200" dirty="0">
                <a:solidFill>
                  <a:schemeClr val="accent6"/>
                </a:solidFill>
              </a:rPr>
              <a:t>Configuration Page</a:t>
            </a:r>
          </a:p>
          <a:p>
            <a:pPr marL="0" indent="0">
              <a:spcBef>
                <a:spcPts val="0"/>
              </a:spcBef>
              <a:buNone/>
            </a:pPr>
            <a:r>
              <a:rPr lang="pt-PT" sz="3200" dirty="0">
                <a:solidFill>
                  <a:schemeClr val="tx1">
                    <a:lumMod val="75000"/>
                    <a:lumOff val="25000"/>
                  </a:schemeClr>
                </a:solidFill>
              </a:rPr>
              <a:t>Page used to add or update the tab and set the content page</a:t>
            </a:r>
          </a:p>
          <a:p>
            <a:pPr marL="0" indent="0">
              <a:spcBef>
                <a:spcPts val="1800"/>
              </a:spcBef>
              <a:buNone/>
            </a:pPr>
            <a:r>
              <a:rPr lang="pt-PT" sz="3200" dirty="0">
                <a:solidFill>
                  <a:schemeClr val="accent6"/>
                </a:solidFill>
              </a:rPr>
              <a:t>Content Page</a:t>
            </a:r>
          </a:p>
          <a:p>
            <a:pPr marL="0" indent="0">
              <a:spcBef>
                <a:spcPts val="0"/>
              </a:spcBef>
              <a:buNone/>
            </a:pPr>
            <a:r>
              <a:rPr lang="pt-PT" sz="3200" dirty="0">
                <a:solidFill>
                  <a:schemeClr val="tx1">
                    <a:lumMod val="75000"/>
                    <a:lumOff val="25000"/>
                  </a:schemeClr>
                </a:solidFill>
              </a:rPr>
              <a:t>The primary page displayed in the tab</a:t>
            </a:r>
          </a:p>
          <a:p>
            <a:pPr marL="0" indent="0">
              <a:spcBef>
                <a:spcPts val="1800"/>
              </a:spcBef>
              <a:buNone/>
            </a:pPr>
            <a:r>
              <a:rPr lang="pt-PT" sz="3200" dirty="0">
                <a:solidFill>
                  <a:schemeClr val="accent6"/>
                </a:solidFill>
              </a:rPr>
              <a:t>Removal Page</a:t>
            </a:r>
          </a:p>
          <a:p>
            <a:pPr marL="0" indent="0">
              <a:spcBef>
                <a:spcPts val="0"/>
              </a:spcBef>
              <a:buNone/>
            </a:pPr>
            <a:r>
              <a:rPr lang="pt-PT" sz="3200" dirty="0">
                <a:solidFill>
                  <a:schemeClr val="tx1">
                    <a:lumMod val="75000"/>
                    <a:lumOff val="25000"/>
                  </a:schemeClr>
                </a:solidFill>
              </a:rPr>
              <a:t>Optional page displayed when a tab is removed</a:t>
            </a:r>
          </a:p>
        </p:txBody>
      </p:sp>
    </p:spTree>
    <p:extLst>
      <p:ext uri="{BB962C8B-B14F-4D97-AF65-F5344CB8AC3E}">
        <p14:creationId xmlns:p14="http://schemas.microsoft.com/office/powerpoint/2010/main" val="2195974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pt-PT" dirty="0"/>
              <a:t>Tab Page Requirements</a:t>
            </a:r>
            <a:endParaRPr lang="en-US" dirty="0"/>
          </a:p>
        </p:txBody>
      </p:sp>
      <p:sp>
        <p:nvSpPr>
          <p:cNvPr id="14" name="Footer Placeholder 3"/>
          <p:cNvSpPr>
            <a:spLocks noGrp="1"/>
          </p:cNvSpPr>
          <p:nvPr>
            <p:ph type="ftr" sz="quarter" idx="11"/>
          </p:nvPr>
        </p:nvSpPr>
        <p:spPr>
          <a:xfrm>
            <a:off x="7964488" y="295272"/>
            <a:ext cx="4197350" cy="371475"/>
          </a:xfrm>
        </p:spPr>
        <p:txBody>
          <a:bodyPr/>
          <a:lstStyle/>
          <a:p>
            <a:pPr>
              <a:defRPr/>
            </a:pPr>
            <a:r>
              <a:rPr lang="en-US" sz="1400" dirty="0">
                <a:solidFill>
                  <a:schemeClr val="accent6"/>
                </a:solidFill>
                <a:latin typeface="Segoe UI Black" panose="020B0A02040204020203" pitchFamily="34" charset="0"/>
                <a:ea typeface="Segoe UI Black" panose="020B0A02040204020203" pitchFamily="34" charset="0"/>
                <a:cs typeface="Segoe UI Black" panose="020B0A02040204020203" pitchFamily="34" charset="0"/>
              </a:rPr>
              <a:t>2</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solidFill>
                  <a:schemeClr val="tx1">
                    <a:lumMod val="75000"/>
                    <a:lumOff val="25000"/>
                  </a:schemeClr>
                </a:solidFill>
              </a:rPr>
              <a:t>TABS</a:t>
            </a:r>
          </a:p>
          <a:p>
            <a:endParaRPr lang="en-US" dirty="0"/>
          </a:p>
        </p:txBody>
      </p:sp>
      <p:sp>
        <p:nvSpPr>
          <p:cNvPr id="3" name="Text Placeholder 2">
            <a:extLst>
              <a:ext uri="{FF2B5EF4-FFF2-40B4-BE49-F238E27FC236}">
                <a16:creationId xmlns:a16="http://schemas.microsoft.com/office/drawing/2014/main" id="{AF79B2C4-5061-478C-99C8-A6A0E932F5E3}"/>
              </a:ext>
            </a:extLst>
          </p:cNvPr>
          <p:cNvSpPr>
            <a:spLocks noGrp="1"/>
          </p:cNvSpPr>
          <p:nvPr>
            <p:ph type="body" sz="quarter" idx="10"/>
          </p:nvPr>
        </p:nvSpPr>
        <p:spPr>
          <a:xfrm>
            <a:off x="275821" y="1584640"/>
            <a:ext cx="11887200" cy="4256550"/>
          </a:xfrm>
        </p:spPr>
        <p:txBody>
          <a:bodyPr/>
          <a:lstStyle/>
          <a:p>
            <a:pPr>
              <a:buClr>
                <a:schemeClr val="accent6"/>
              </a:buClr>
            </a:pPr>
            <a:r>
              <a:rPr lang="pt-PT" sz="3200" dirty="0">
                <a:solidFill>
                  <a:schemeClr val="tx1">
                    <a:lumMod val="65000"/>
                    <a:lumOff val="35000"/>
                  </a:schemeClr>
                </a:solidFill>
              </a:rPr>
              <a:t>Must use HTTPS</a:t>
            </a:r>
          </a:p>
          <a:p>
            <a:pPr>
              <a:buClr>
                <a:schemeClr val="accent6"/>
              </a:buClr>
            </a:pPr>
            <a:r>
              <a:rPr lang="pt-PT" sz="3200" dirty="0">
                <a:solidFill>
                  <a:schemeClr val="tx1">
                    <a:lumMod val="65000"/>
                    <a:lumOff val="35000"/>
                  </a:schemeClr>
                </a:solidFill>
              </a:rPr>
              <a:t>Content must work on an iframe</a:t>
            </a:r>
          </a:p>
          <a:p>
            <a:pPr>
              <a:buClr>
                <a:schemeClr val="accent6"/>
              </a:buClr>
            </a:pPr>
            <a:r>
              <a:rPr lang="pt-PT" sz="3200" dirty="0">
                <a:solidFill>
                  <a:schemeClr val="tx1">
                    <a:lumMod val="65000"/>
                    <a:lumOff val="35000"/>
                  </a:schemeClr>
                </a:solidFill>
              </a:rPr>
              <a:t>Include Microsoft Teams Tab library as a script source</a:t>
            </a:r>
          </a:p>
          <a:p>
            <a:pPr marL="354013" indent="0">
              <a:buNone/>
            </a:pPr>
            <a:r>
              <a:rPr lang="pt-PT" sz="1800" dirty="0">
                <a:solidFill>
                  <a:schemeClr val="accent6"/>
                </a:solidFill>
                <a:latin typeface="Consolas" panose="020B0609020204030204" pitchFamily="49" charset="0"/>
              </a:rPr>
              <a:t>&lt;script src="https://statics.teams.microsoft.com/sdk/v1.0/js/MicrosoftTeams.min.js" /&gt;</a:t>
            </a:r>
          </a:p>
          <a:p>
            <a:pPr marL="0" indent="0">
              <a:buNone/>
            </a:pPr>
            <a:endParaRPr lang="pt-PT" sz="1600" dirty="0">
              <a:solidFill>
                <a:schemeClr val="tx1">
                  <a:lumMod val="65000"/>
                  <a:lumOff val="35000"/>
                </a:schemeClr>
              </a:solidFill>
              <a:latin typeface="Consolas" panose="020B0609020204030204" pitchFamily="49" charset="0"/>
            </a:endParaRPr>
          </a:p>
          <a:p>
            <a:pPr>
              <a:buClr>
                <a:schemeClr val="accent6"/>
              </a:buClr>
            </a:pPr>
            <a:r>
              <a:rPr lang="pt-PT" sz="3200" dirty="0">
                <a:solidFill>
                  <a:schemeClr val="tx1">
                    <a:lumMod val="65000"/>
                    <a:lumOff val="35000"/>
                  </a:schemeClr>
                </a:solidFill>
              </a:rPr>
              <a:t>Once the page has successfully loaded, call </a:t>
            </a:r>
            <a:r>
              <a:rPr lang="pt-PT" sz="2400" dirty="0">
                <a:solidFill>
                  <a:schemeClr val="accent6"/>
                </a:solidFill>
                <a:latin typeface="Consolas" panose="020B0609020204030204" pitchFamily="49" charset="0"/>
              </a:rPr>
              <a:t>microsoftTeams.initialize()</a:t>
            </a:r>
            <a:r>
              <a:rPr lang="pt-PT" sz="3200" dirty="0">
                <a:solidFill>
                  <a:schemeClr val="tx1">
                    <a:lumMod val="65000"/>
                    <a:lumOff val="35000"/>
                  </a:schemeClr>
                </a:solidFill>
              </a:rPr>
              <a:t> to the display it</a:t>
            </a:r>
          </a:p>
          <a:p>
            <a:pPr>
              <a:buClr>
                <a:schemeClr val="accent6"/>
              </a:buClr>
            </a:pPr>
            <a:r>
              <a:rPr lang="pt-PT" sz="3200" dirty="0">
                <a:solidFill>
                  <a:schemeClr val="tx1">
                    <a:lumMod val="65000"/>
                    <a:lumOff val="35000"/>
                  </a:schemeClr>
                </a:solidFill>
              </a:rPr>
              <a:t>All domains for pages displayed in tabs must be listed in the manifest’s </a:t>
            </a:r>
            <a:r>
              <a:rPr lang="pt-PT" sz="2400" dirty="0">
                <a:solidFill>
                  <a:schemeClr val="accent6"/>
                </a:solidFill>
                <a:latin typeface="Consolas" panose="020B0609020204030204" pitchFamily="49" charset="0"/>
              </a:rPr>
              <a:t>validDomains</a:t>
            </a:r>
          </a:p>
        </p:txBody>
      </p:sp>
    </p:spTree>
    <p:extLst>
      <p:ext uri="{BB962C8B-B14F-4D97-AF65-F5344CB8AC3E}">
        <p14:creationId xmlns:p14="http://schemas.microsoft.com/office/powerpoint/2010/main" val="2756254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pt-PT" dirty="0"/>
              <a:t>Tab Scopes</a:t>
            </a:r>
            <a:endParaRPr lang="en-US" dirty="0"/>
          </a:p>
        </p:txBody>
      </p:sp>
      <p:sp>
        <p:nvSpPr>
          <p:cNvPr id="14" name="Footer Placeholder 3"/>
          <p:cNvSpPr>
            <a:spLocks noGrp="1"/>
          </p:cNvSpPr>
          <p:nvPr>
            <p:ph type="ftr" sz="quarter" idx="11"/>
          </p:nvPr>
        </p:nvSpPr>
        <p:spPr>
          <a:xfrm>
            <a:off x="7964488" y="295272"/>
            <a:ext cx="4197350" cy="371475"/>
          </a:xfrm>
        </p:spPr>
        <p:txBody>
          <a:bodyPr/>
          <a:lstStyle/>
          <a:p>
            <a:pPr>
              <a:defRPr/>
            </a:pPr>
            <a:r>
              <a:rPr lang="en-US" sz="1400" dirty="0">
                <a:solidFill>
                  <a:schemeClr val="accent6"/>
                </a:solidFill>
                <a:latin typeface="Segoe UI Black" panose="020B0A02040204020203" pitchFamily="34" charset="0"/>
                <a:ea typeface="Segoe UI Black" panose="020B0A02040204020203" pitchFamily="34" charset="0"/>
                <a:cs typeface="Segoe UI Black" panose="020B0A02040204020203" pitchFamily="34" charset="0"/>
              </a:rPr>
              <a:t>2</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solidFill>
                  <a:schemeClr val="tx1">
                    <a:lumMod val="75000"/>
                    <a:lumOff val="25000"/>
                  </a:schemeClr>
                </a:solidFill>
              </a:rPr>
              <a:t>TABS</a:t>
            </a:r>
          </a:p>
          <a:p>
            <a:endParaRPr lang="en-US" dirty="0"/>
          </a:p>
        </p:txBody>
      </p:sp>
      <p:sp>
        <p:nvSpPr>
          <p:cNvPr id="3" name="Text Placeholder 2">
            <a:extLst>
              <a:ext uri="{FF2B5EF4-FFF2-40B4-BE49-F238E27FC236}">
                <a16:creationId xmlns:a16="http://schemas.microsoft.com/office/drawing/2014/main" id="{AF79B2C4-5061-478C-99C8-A6A0E932F5E3}"/>
              </a:ext>
            </a:extLst>
          </p:cNvPr>
          <p:cNvSpPr>
            <a:spLocks noGrp="1"/>
          </p:cNvSpPr>
          <p:nvPr>
            <p:ph type="body" sz="quarter" idx="10"/>
          </p:nvPr>
        </p:nvSpPr>
        <p:spPr>
          <a:xfrm>
            <a:off x="275821" y="1407659"/>
            <a:ext cx="11887200" cy="4487382"/>
          </a:xfrm>
        </p:spPr>
        <p:txBody>
          <a:bodyPr/>
          <a:lstStyle/>
          <a:p>
            <a:pPr marL="0" indent="0">
              <a:buNone/>
            </a:pPr>
            <a:r>
              <a:rPr lang="pt-PT" sz="3200" dirty="0">
                <a:solidFill>
                  <a:schemeClr val="accent6"/>
                </a:solidFill>
              </a:rPr>
              <a:t>Channel scope (configurable tab)</a:t>
            </a:r>
          </a:p>
          <a:p>
            <a:pPr lvl="1"/>
            <a:r>
              <a:rPr lang="pt-PT" sz="2800" dirty="0">
                <a:solidFill>
                  <a:schemeClr val="tx1">
                    <a:lumMod val="65000"/>
                    <a:lumOff val="35000"/>
                  </a:schemeClr>
                </a:solidFill>
              </a:rPr>
              <a:t>Tab added to a channel</a:t>
            </a:r>
          </a:p>
          <a:p>
            <a:pPr lvl="1"/>
            <a:r>
              <a:rPr lang="pt-PT" sz="2800" dirty="0">
                <a:solidFill>
                  <a:schemeClr val="tx1">
                    <a:lumMod val="65000"/>
                    <a:lumOff val="35000"/>
                  </a:schemeClr>
                </a:solidFill>
              </a:rPr>
              <a:t>Can be configured when added to the channel</a:t>
            </a:r>
          </a:p>
          <a:p>
            <a:pPr lvl="1"/>
            <a:r>
              <a:rPr lang="pt-PT" sz="2800" dirty="0">
                <a:solidFill>
                  <a:schemeClr val="tx1">
                    <a:lumMod val="65000"/>
                    <a:lumOff val="35000"/>
                  </a:schemeClr>
                </a:solidFill>
              </a:rPr>
              <a:t>Accessible by all members of the team</a:t>
            </a:r>
          </a:p>
          <a:p>
            <a:pPr marL="342900" lvl="1" indent="0">
              <a:buNone/>
            </a:pPr>
            <a:endParaRPr lang="pt-PT" sz="2800" dirty="0"/>
          </a:p>
          <a:p>
            <a:pPr marL="0" indent="0">
              <a:buNone/>
            </a:pPr>
            <a:r>
              <a:rPr lang="pt-PT" sz="3200" dirty="0">
                <a:solidFill>
                  <a:schemeClr val="accent6"/>
                </a:solidFill>
              </a:rPr>
              <a:t>Personal scope (static tab)</a:t>
            </a:r>
          </a:p>
          <a:p>
            <a:pPr lvl="1"/>
            <a:r>
              <a:rPr lang="pt-PT" sz="2800" dirty="0">
                <a:solidFill>
                  <a:schemeClr val="tx1">
                    <a:lumMod val="65000"/>
                    <a:lumOff val="35000"/>
                  </a:schemeClr>
                </a:solidFill>
              </a:rPr>
              <a:t>Allows for a private interaction with the user</a:t>
            </a:r>
          </a:p>
          <a:p>
            <a:pPr lvl="1"/>
            <a:r>
              <a:rPr lang="pt-PT" sz="2800" dirty="0">
                <a:solidFill>
                  <a:schemeClr val="tx1">
                    <a:lumMod val="65000"/>
                    <a:lumOff val="35000"/>
                  </a:schemeClr>
                </a:solidFill>
              </a:rPr>
              <a:t>Accessible through the app bar</a:t>
            </a:r>
          </a:p>
          <a:p>
            <a:pPr lvl="1"/>
            <a:r>
              <a:rPr lang="pt-PT" sz="2800" dirty="0">
                <a:solidFill>
                  <a:schemeClr val="tx1">
                    <a:lumMod val="65000"/>
                    <a:lumOff val="35000"/>
                  </a:schemeClr>
                </a:solidFill>
              </a:rPr>
              <a:t>Cannot be added or removed</a:t>
            </a:r>
            <a:endParaRPr lang="pt-PT" sz="3200" dirty="0">
              <a:solidFill>
                <a:schemeClr val="tx1">
                  <a:lumMod val="65000"/>
                  <a:lumOff val="35000"/>
                </a:schemeClr>
              </a:solidFill>
              <a:latin typeface="Consolas" panose="020B0609020204030204" pitchFamily="49" charset="0"/>
            </a:endParaRPr>
          </a:p>
        </p:txBody>
      </p:sp>
    </p:spTree>
    <p:extLst>
      <p:ext uri="{BB962C8B-B14F-4D97-AF65-F5344CB8AC3E}">
        <p14:creationId xmlns:p14="http://schemas.microsoft.com/office/powerpoint/2010/main" val="89760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703DF-4115-490E-8C74-9BAAEA128D6A}"/>
              </a:ext>
            </a:extLst>
          </p:cNvPr>
          <p:cNvSpPr>
            <a:spLocks noGrp="1"/>
          </p:cNvSpPr>
          <p:nvPr>
            <p:ph type="title"/>
          </p:nvPr>
        </p:nvSpPr>
        <p:spPr/>
        <p:txBody>
          <a:bodyPr/>
          <a:lstStyle/>
          <a:p>
            <a:r>
              <a:rPr lang="pt-PT" dirty="0"/>
              <a:t>Creating a Tab</a:t>
            </a:r>
          </a:p>
        </p:txBody>
      </p:sp>
      <p:sp>
        <p:nvSpPr>
          <p:cNvPr id="3" name="Text Placeholder 2">
            <a:extLst>
              <a:ext uri="{FF2B5EF4-FFF2-40B4-BE49-F238E27FC236}">
                <a16:creationId xmlns:a16="http://schemas.microsoft.com/office/drawing/2014/main" id="{D44719ED-6D22-4074-9608-8127ED8C5656}"/>
              </a:ext>
            </a:extLst>
          </p:cNvPr>
          <p:cNvSpPr>
            <a:spLocks noGrp="1"/>
          </p:cNvSpPr>
          <p:nvPr>
            <p:ph type="body" sz="quarter" idx="12"/>
          </p:nvPr>
        </p:nvSpPr>
        <p:spPr/>
        <p:txBody>
          <a:bodyPr/>
          <a:lstStyle/>
          <a:p>
            <a:r>
              <a:rPr lang="pt-PT" dirty="0"/>
              <a:t>DEMO</a:t>
            </a:r>
          </a:p>
        </p:txBody>
      </p:sp>
    </p:spTree>
    <p:extLst>
      <p:ext uri="{BB962C8B-B14F-4D97-AF65-F5344CB8AC3E}">
        <p14:creationId xmlns:p14="http://schemas.microsoft.com/office/powerpoint/2010/main" val="2960493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2"/>
          <a:stretch>
            <a:fillRect/>
          </a:stretch>
        </p:blipFill>
        <p:spPr>
          <a:xfrm>
            <a:off x="0" y="0"/>
            <a:ext cx="3934421" cy="6994525"/>
          </a:xfrm>
          <a:prstGeom prst="rect">
            <a:avLst/>
          </a:prstGeom>
        </p:spPr>
      </p:pic>
      <p:sp>
        <p:nvSpPr>
          <p:cNvPr id="24" name="TextBox 23"/>
          <p:cNvSpPr txBox="1"/>
          <p:nvPr/>
        </p:nvSpPr>
        <p:spPr>
          <a:xfrm>
            <a:off x="4803112" y="763674"/>
            <a:ext cx="3143361" cy="960263"/>
          </a:xfrm>
          <a:prstGeom prst="rect">
            <a:avLst/>
          </a:prstGeom>
          <a:noFill/>
        </p:spPr>
        <p:txBody>
          <a:bodyPr wrap="none" lIns="182880" tIns="146304" rIns="182880" bIns="146304" rtlCol="0">
            <a:spAutoFit/>
          </a:bodyPr>
          <a:lstStyle/>
          <a:p>
            <a:pPr>
              <a:lnSpc>
                <a:spcPct val="90000"/>
              </a:lnSpc>
              <a:spcAft>
                <a:spcPts val="600"/>
              </a:spcAft>
            </a:pPr>
            <a:r>
              <a:rPr lang="pt-PT" sz="4800" dirty="0">
                <a:gradFill>
                  <a:gsLst>
                    <a:gs pos="2917">
                      <a:schemeClr val="tx1"/>
                    </a:gs>
                    <a:gs pos="30000">
                      <a:schemeClr val="tx1"/>
                    </a:gs>
                  </a:gsLst>
                  <a:lin ang="5400000" scaled="0"/>
                </a:gradFill>
                <a:latin typeface="+mj-lt"/>
              </a:rPr>
              <a:t>André Vala</a:t>
            </a:r>
            <a:endParaRPr lang="en-US" sz="4800" dirty="0" err="1">
              <a:gradFill>
                <a:gsLst>
                  <a:gs pos="2917">
                    <a:schemeClr val="tx1"/>
                  </a:gs>
                  <a:gs pos="30000">
                    <a:schemeClr val="tx1"/>
                  </a:gs>
                </a:gsLst>
                <a:lin ang="5400000" scaled="0"/>
              </a:gradFill>
              <a:latin typeface="+mj-lt"/>
            </a:endParaRPr>
          </a:p>
        </p:txBody>
      </p:sp>
      <p:sp>
        <p:nvSpPr>
          <p:cNvPr id="25" name="TextBox 24"/>
          <p:cNvSpPr txBox="1"/>
          <p:nvPr/>
        </p:nvSpPr>
        <p:spPr>
          <a:xfrm>
            <a:off x="4803112" y="1547445"/>
            <a:ext cx="4968604" cy="926407"/>
          </a:xfrm>
          <a:prstGeom prst="rect">
            <a:avLst/>
          </a:prstGeom>
          <a:noFill/>
        </p:spPr>
        <p:txBody>
          <a:bodyPr wrap="none" lIns="182880" tIns="146304" rIns="182880" bIns="146304" rtlCol="0">
            <a:spAutoFit/>
          </a:bodyPr>
          <a:lstStyle/>
          <a:p>
            <a:pPr>
              <a:lnSpc>
                <a:spcPct val="90000"/>
              </a:lnSpc>
              <a:spcAft>
                <a:spcPts val="600"/>
              </a:spcAft>
            </a:pPr>
            <a:r>
              <a:rPr lang="pt-PT" sz="2000" dirty="0">
                <a:solidFill>
                  <a:schemeClr val="tx1">
                    <a:lumMod val="50000"/>
                    <a:lumOff val="50000"/>
                  </a:schemeClr>
                </a:solidFill>
              </a:rPr>
              <a:t>IT Deputy Director | Business Technology</a:t>
            </a:r>
            <a:endParaRPr lang="en-US" sz="2000" dirty="0">
              <a:solidFill>
                <a:schemeClr val="tx1">
                  <a:lumMod val="50000"/>
                  <a:lumOff val="50000"/>
                </a:schemeClr>
              </a:solidFill>
            </a:endParaRPr>
          </a:p>
          <a:p>
            <a:pPr>
              <a:lnSpc>
                <a:spcPct val="90000"/>
              </a:lnSpc>
              <a:spcAft>
                <a:spcPts val="600"/>
              </a:spcAft>
            </a:pPr>
            <a:r>
              <a:rPr lang="pt-PT" sz="2000" dirty="0">
                <a:solidFill>
                  <a:schemeClr val="tx1">
                    <a:lumMod val="50000"/>
                    <a:lumOff val="50000"/>
                  </a:schemeClr>
                </a:solidFill>
              </a:rPr>
              <a:t>Office Servers and Services MVP</a:t>
            </a:r>
          </a:p>
        </p:txBody>
      </p:sp>
      <p:grpSp>
        <p:nvGrpSpPr>
          <p:cNvPr id="26" name="Group 25"/>
          <p:cNvGrpSpPr/>
          <p:nvPr/>
        </p:nvGrpSpPr>
        <p:grpSpPr>
          <a:xfrm>
            <a:off x="4935375" y="3363641"/>
            <a:ext cx="3011098" cy="1765477"/>
            <a:chOff x="1051956" y="4272593"/>
            <a:chExt cx="3011098" cy="1765477"/>
          </a:xfrm>
        </p:grpSpPr>
        <p:sp>
          <p:nvSpPr>
            <p:cNvPr id="27" name="TextBox 26"/>
            <p:cNvSpPr txBox="1"/>
            <p:nvPr/>
          </p:nvSpPr>
          <p:spPr>
            <a:xfrm>
              <a:off x="1515562" y="4755804"/>
              <a:ext cx="2390398" cy="369332"/>
            </a:xfrm>
            <a:prstGeom prst="rect">
              <a:avLst/>
            </a:prstGeom>
            <a:noFill/>
          </p:spPr>
          <p:txBody>
            <a:bodyPr wrap="none" rtlCol="0">
              <a:spAutoFit/>
            </a:bodyPr>
            <a:lstStyle/>
            <a:p>
              <a:pPr>
                <a:spcAft>
                  <a:spcPts val="700"/>
                </a:spcAft>
              </a:pPr>
              <a:r>
                <a:rPr lang="pt-PT" dirty="0">
                  <a:solidFill>
                    <a:schemeClr val="tx1">
                      <a:lumMod val="65000"/>
                      <a:lumOff val="35000"/>
                    </a:schemeClr>
                  </a:solidFill>
                  <a:cs typeface="Consolas" panose="020B0609020204030204" pitchFamily="49" charset="0"/>
                </a:rPr>
                <a:t>https://andrevala.com</a:t>
              </a:r>
            </a:p>
          </p:txBody>
        </p:sp>
        <p:pic>
          <p:nvPicPr>
            <p:cNvPr id="28" name="Picture 27"/>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51956" y="4708685"/>
              <a:ext cx="457200" cy="457200"/>
            </a:xfrm>
            <a:prstGeom prst="rect">
              <a:avLst/>
            </a:prstGeom>
          </p:spPr>
        </p:pic>
        <p:sp>
          <p:nvSpPr>
            <p:cNvPr id="29" name="TextBox 28"/>
            <p:cNvSpPr txBox="1"/>
            <p:nvPr/>
          </p:nvSpPr>
          <p:spPr>
            <a:xfrm>
              <a:off x="1515562" y="4313448"/>
              <a:ext cx="1505540" cy="369332"/>
            </a:xfrm>
            <a:prstGeom prst="rect">
              <a:avLst/>
            </a:prstGeom>
            <a:noFill/>
          </p:spPr>
          <p:txBody>
            <a:bodyPr wrap="none" rtlCol="0">
              <a:spAutoFit/>
            </a:bodyPr>
            <a:lstStyle/>
            <a:p>
              <a:pPr>
                <a:spcAft>
                  <a:spcPts val="700"/>
                </a:spcAft>
              </a:pPr>
              <a:r>
                <a:rPr lang="pt-PT" dirty="0">
                  <a:solidFill>
                    <a:schemeClr val="tx1">
                      <a:lumMod val="65000"/>
                      <a:lumOff val="35000"/>
                    </a:schemeClr>
                  </a:solidFill>
                  <a:cs typeface="Consolas" panose="020B0609020204030204" pitchFamily="49" charset="0"/>
                </a:rPr>
                <a:t>/in/andrevala</a:t>
              </a:r>
              <a:endParaRPr lang="en-US" dirty="0">
                <a:solidFill>
                  <a:schemeClr val="tx1">
                    <a:lumMod val="65000"/>
                    <a:lumOff val="35000"/>
                  </a:schemeClr>
                </a:solidFill>
                <a:cs typeface="Consolas" panose="020B0609020204030204" pitchFamily="49" charset="0"/>
              </a:endParaRPr>
            </a:p>
          </p:txBody>
        </p:sp>
        <p:pic>
          <p:nvPicPr>
            <p:cNvPr id="30" name="Picture 29"/>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51956" y="4272593"/>
              <a:ext cx="457200" cy="457200"/>
            </a:xfrm>
            <a:prstGeom prst="rect">
              <a:avLst/>
            </a:prstGeom>
          </p:spPr>
        </p:pic>
        <p:sp>
          <p:nvSpPr>
            <p:cNvPr id="31" name="TextBox 30"/>
            <p:cNvSpPr txBox="1"/>
            <p:nvPr/>
          </p:nvSpPr>
          <p:spPr>
            <a:xfrm>
              <a:off x="1509156" y="5188004"/>
              <a:ext cx="1470274" cy="369332"/>
            </a:xfrm>
            <a:prstGeom prst="rect">
              <a:avLst/>
            </a:prstGeom>
            <a:noFill/>
          </p:spPr>
          <p:txBody>
            <a:bodyPr wrap="none" rtlCol="0">
              <a:spAutoFit/>
            </a:bodyPr>
            <a:lstStyle/>
            <a:p>
              <a:pPr>
                <a:spcAft>
                  <a:spcPts val="700"/>
                </a:spcAft>
              </a:pPr>
              <a:r>
                <a:rPr lang="pt-PT" dirty="0">
                  <a:solidFill>
                    <a:schemeClr val="tx1">
                      <a:lumMod val="65000"/>
                      <a:lumOff val="35000"/>
                    </a:schemeClr>
                  </a:solidFill>
                  <a:cs typeface="Consolas" panose="020B0609020204030204" pitchFamily="49" charset="0"/>
                </a:rPr>
                <a:t>@</a:t>
              </a:r>
              <a:r>
                <a:rPr lang="pt-PT" dirty="0" err="1">
                  <a:solidFill>
                    <a:schemeClr val="tx1">
                      <a:lumMod val="65000"/>
                      <a:lumOff val="35000"/>
                    </a:schemeClr>
                  </a:solidFill>
                  <a:cs typeface="Consolas" panose="020B0609020204030204" pitchFamily="49" charset="0"/>
                </a:rPr>
                <a:t>atomicvee</a:t>
              </a:r>
              <a:endParaRPr lang="pt-PT" dirty="0">
                <a:solidFill>
                  <a:schemeClr val="tx1">
                    <a:lumMod val="65000"/>
                    <a:lumOff val="35000"/>
                  </a:schemeClr>
                </a:solidFill>
                <a:cs typeface="Consolas" panose="020B0609020204030204" pitchFamily="49" charset="0"/>
              </a:endParaRPr>
            </a:p>
          </p:txBody>
        </p:sp>
        <p:pic>
          <p:nvPicPr>
            <p:cNvPr id="32" name="Picture 31"/>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51956" y="5144777"/>
              <a:ext cx="457200" cy="457200"/>
            </a:xfrm>
            <a:prstGeom prst="rect">
              <a:avLst/>
            </a:prstGeom>
          </p:spPr>
        </p:pic>
        <p:sp>
          <p:nvSpPr>
            <p:cNvPr id="33" name="TextBox 32"/>
            <p:cNvSpPr txBox="1"/>
            <p:nvPr/>
          </p:nvSpPr>
          <p:spPr>
            <a:xfrm>
              <a:off x="1515562" y="5624804"/>
              <a:ext cx="2547492" cy="369332"/>
            </a:xfrm>
            <a:prstGeom prst="rect">
              <a:avLst/>
            </a:prstGeom>
            <a:noFill/>
          </p:spPr>
          <p:txBody>
            <a:bodyPr wrap="none" rtlCol="0">
              <a:spAutoFit/>
            </a:bodyPr>
            <a:lstStyle/>
            <a:p>
              <a:pPr>
                <a:spcAft>
                  <a:spcPts val="700"/>
                </a:spcAft>
              </a:pPr>
              <a:r>
                <a:rPr lang="pt-PT" dirty="0">
                  <a:solidFill>
                    <a:schemeClr val="tx1">
                      <a:lumMod val="65000"/>
                      <a:lumOff val="35000"/>
                    </a:schemeClr>
                  </a:solidFill>
                  <a:cs typeface="Consolas" panose="020B0609020204030204" pitchFamily="49" charset="0"/>
                </a:rPr>
                <a:t>andre.vala@gmail.com</a:t>
              </a:r>
              <a:endParaRPr lang="en-US" dirty="0">
                <a:solidFill>
                  <a:schemeClr val="tx1">
                    <a:lumMod val="65000"/>
                    <a:lumOff val="35000"/>
                  </a:schemeClr>
                </a:solidFill>
                <a:cs typeface="Consolas" panose="020B0609020204030204" pitchFamily="49" charset="0"/>
              </a:endParaRPr>
            </a:p>
          </p:txBody>
        </p:sp>
        <p:pic>
          <p:nvPicPr>
            <p:cNvPr id="34" name="Picture 33"/>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51956" y="5580870"/>
              <a:ext cx="457200" cy="457200"/>
            </a:xfrm>
            <a:prstGeom prst="rect">
              <a:avLst/>
            </a:prstGeom>
          </p:spPr>
        </p:pic>
      </p:grpSp>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1949" y="6150619"/>
            <a:ext cx="1605508" cy="647762"/>
          </a:xfrm>
          <a:prstGeom prst="rect">
            <a:avLst/>
          </a:prstGeom>
        </p:spPr>
      </p:pic>
      <p:pic>
        <p:nvPicPr>
          <p:cNvPr id="16" name="Picture 15">
            <a:extLst>
              <a:ext uri="{FF2B5EF4-FFF2-40B4-BE49-F238E27FC236}">
                <a16:creationId xmlns:a16="http://schemas.microsoft.com/office/drawing/2014/main" id="{0280F8D2-C63C-4C7D-A3EE-4A4A9BC26666}"/>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30431" t="27217" r="31256" b="32348"/>
          <a:stretch/>
        </p:blipFill>
        <p:spPr>
          <a:xfrm>
            <a:off x="10988211" y="5899475"/>
            <a:ext cx="1204534" cy="898906"/>
          </a:xfrm>
          <a:prstGeom prst="rect">
            <a:avLst/>
          </a:prstGeom>
        </p:spPr>
      </p:pic>
    </p:spTree>
    <p:extLst>
      <p:ext uri="{BB962C8B-B14F-4D97-AF65-F5344CB8AC3E}">
        <p14:creationId xmlns:p14="http://schemas.microsoft.com/office/powerpoint/2010/main" val="2040402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pt-PT" dirty="0"/>
              <a:t>Best Practices</a:t>
            </a:r>
            <a:endParaRPr lang="en-US" dirty="0"/>
          </a:p>
        </p:txBody>
      </p:sp>
      <p:sp>
        <p:nvSpPr>
          <p:cNvPr id="14" name="Footer Placeholder 3"/>
          <p:cNvSpPr>
            <a:spLocks noGrp="1"/>
          </p:cNvSpPr>
          <p:nvPr>
            <p:ph type="ftr" sz="quarter" idx="11"/>
          </p:nvPr>
        </p:nvSpPr>
        <p:spPr>
          <a:xfrm>
            <a:off x="7964488" y="295272"/>
            <a:ext cx="4197350" cy="371475"/>
          </a:xfrm>
        </p:spPr>
        <p:txBody>
          <a:bodyPr/>
          <a:lstStyle/>
          <a:p>
            <a:pPr>
              <a:defRPr/>
            </a:pPr>
            <a:r>
              <a:rPr lang="en-US" sz="1400" dirty="0">
                <a:solidFill>
                  <a:schemeClr val="accent6"/>
                </a:solidFill>
                <a:latin typeface="Segoe UI Black" panose="020B0A02040204020203" pitchFamily="34" charset="0"/>
                <a:ea typeface="Segoe UI Black" panose="020B0A02040204020203" pitchFamily="34" charset="0"/>
                <a:cs typeface="Segoe UI Black" panose="020B0A02040204020203" pitchFamily="34" charset="0"/>
              </a:rPr>
              <a:t>2</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solidFill>
                  <a:schemeClr val="tx1">
                    <a:lumMod val="75000"/>
                    <a:lumOff val="25000"/>
                  </a:schemeClr>
                </a:solidFill>
              </a:rPr>
              <a:t>TABS</a:t>
            </a:r>
          </a:p>
          <a:p>
            <a:endParaRPr lang="en-US" dirty="0"/>
          </a:p>
        </p:txBody>
      </p:sp>
      <p:sp>
        <p:nvSpPr>
          <p:cNvPr id="3" name="Text Placeholder 2">
            <a:extLst>
              <a:ext uri="{FF2B5EF4-FFF2-40B4-BE49-F238E27FC236}">
                <a16:creationId xmlns:a16="http://schemas.microsoft.com/office/drawing/2014/main" id="{AF79B2C4-5061-478C-99C8-A6A0E932F5E3}"/>
              </a:ext>
            </a:extLst>
          </p:cNvPr>
          <p:cNvSpPr>
            <a:spLocks noGrp="1"/>
          </p:cNvSpPr>
          <p:nvPr>
            <p:ph type="body" sz="quarter" idx="10"/>
          </p:nvPr>
        </p:nvSpPr>
        <p:spPr>
          <a:xfrm>
            <a:off x="275821" y="1584640"/>
            <a:ext cx="11887200" cy="3336298"/>
          </a:xfrm>
        </p:spPr>
        <p:txBody>
          <a:bodyPr/>
          <a:lstStyle/>
          <a:p>
            <a:pPr>
              <a:buClr>
                <a:schemeClr val="accent6"/>
              </a:buClr>
            </a:pPr>
            <a:r>
              <a:rPr lang="pt-PT" sz="3200" dirty="0">
                <a:solidFill>
                  <a:schemeClr val="tx1">
                    <a:lumMod val="65000"/>
                    <a:lumOff val="35000"/>
                  </a:schemeClr>
                </a:solidFill>
              </a:rPr>
              <a:t>Put information at the fingertips of users</a:t>
            </a:r>
          </a:p>
          <a:p>
            <a:pPr>
              <a:buClr>
                <a:schemeClr val="accent6"/>
              </a:buClr>
            </a:pPr>
            <a:r>
              <a:rPr lang="pt-PT" sz="3200" dirty="0">
                <a:solidFill>
                  <a:schemeClr val="tx1">
                    <a:lumMod val="65000"/>
                    <a:lumOff val="35000"/>
                  </a:schemeClr>
                </a:solidFill>
              </a:rPr>
              <a:t>Leverage collaborative nature of the product</a:t>
            </a:r>
          </a:p>
          <a:p>
            <a:pPr>
              <a:buClr>
                <a:schemeClr val="accent6"/>
              </a:buClr>
            </a:pPr>
            <a:r>
              <a:rPr lang="pt-PT" sz="3200" dirty="0">
                <a:solidFill>
                  <a:schemeClr val="tx1">
                    <a:lumMod val="65000"/>
                    <a:lumOff val="35000"/>
                  </a:schemeClr>
                </a:solidFill>
              </a:rPr>
              <a:t>Minimize context switching – easy to find what users need</a:t>
            </a:r>
          </a:p>
          <a:p>
            <a:pPr>
              <a:buClr>
                <a:schemeClr val="accent6"/>
              </a:buClr>
            </a:pPr>
            <a:r>
              <a:rPr lang="pt-PT" sz="3200" dirty="0">
                <a:solidFill>
                  <a:schemeClr val="tx1">
                    <a:lumMod val="65000"/>
                    <a:lumOff val="35000"/>
                  </a:schemeClr>
                </a:solidFill>
              </a:rPr>
              <a:t>Focus on content that makes sense in the solution</a:t>
            </a:r>
          </a:p>
          <a:p>
            <a:pPr>
              <a:buClr>
                <a:schemeClr val="accent6"/>
              </a:buClr>
            </a:pPr>
            <a:r>
              <a:rPr lang="pt-PT" sz="3200" dirty="0">
                <a:solidFill>
                  <a:schemeClr val="tx1">
                    <a:lumMod val="65000"/>
                    <a:lumOff val="35000"/>
                  </a:schemeClr>
                </a:solidFill>
              </a:rPr>
              <a:t>Minimize extra chrome – focus on what you want the user to do</a:t>
            </a:r>
          </a:p>
          <a:p>
            <a:pPr>
              <a:buClr>
                <a:schemeClr val="accent6"/>
              </a:buClr>
            </a:pPr>
            <a:r>
              <a:rPr lang="pt-PT" sz="3200" dirty="0">
                <a:solidFill>
                  <a:schemeClr val="tx1">
                    <a:lumMod val="65000"/>
                    <a:lumOff val="35000"/>
                  </a:schemeClr>
                </a:solidFill>
              </a:rPr>
              <a:t>Design for bite-size tasks – power users should use your full SaaS</a:t>
            </a:r>
            <a:endParaRPr lang="pt-PT" sz="3200" dirty="0">
              <a:solidFill>
                <a:schemeClr val="tx1">
                  <a:lumMod val="65000"/>
                  <a:lumOff val="35000"/>
                </a:schemeClr>
              </a:solidFill>
              <a:latin typeface="Consolas" panose="020B0609020204030204" pitchFamily="49" charset="0"/>
            </a:endParaRPr>
          </a:p>
        </p:txBody>
      </p:sp>
    </p:spTree>
    <p:extLst>
      <p:ext uri="{BB962C8B-B14F-4D97-AF65-F5344CB8AC3E}">
        <p14:creationId xmlns:p14="http://schemas.microsoft.com/office/powerpoint/2010/main" val="3958974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pt-PT" dirty="0"/>
              <a:t>Packaging</a:t>
            </a:r>
            <a:endParaRPr lang="en-US" dirty="0"/>
          </a:p>
        </p:txBody>
      </p:sp>
      <p:sp>
        <p:nvSpPr>
          <p:cNvPr id="14" name="Footer Placeholder 3"/>
          <p:cNvSpPr>
            <a:spLocks noGrp="1"/>
          </p:cNvSpPr>
          <p:nvPr>
            <p:ph type="ftr" sz="quarter" idx="11"/>
          </p:nvPr>
        </p:nvSpPr>
        <p:spPr>
          <a:xfrm>
            <a:off x="7964488" y="295272"/>
            <a:ext cx="4197350" cy="371475"/>
          </a:xfrm>
        </p:spPr>
        <p:txBody>
          <a:bodyPr/>
          <a:lstStyle/>
          <a:p>
            <a:pPr>
              <a:defRPr/>
            </a:pPr>
            <a:r>
              <a:rPr lang="en-US" sz="1400" dirty="0">
                <a:solidFill>
                  <a:schemeClr val="accent6"/>
                </a:solidFill>
                <a:latin typeface="Segoe UI Black" panose="020B0A02040204020203" pitchFamily="34" charset="0"/>
                <a:ea typeface="Segoe UI Black" panose="020B0A02040204020203" pitchFamily="34" charset="0"/>
                <a:cs typeface="Segoe UI Black" panose="020B0A02040204020203" pitchFamily="34" charset="0"/>
              </a:rPr>
              <a:t>2</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solidFill>
                  <a:schemeClr val="tx1">
                    <a:lumMod val="75000"/>
                    <a:lumOff val="25000"/>
                  </a:schemeClr>
                </a:solidFill>
              </a:rPr>
              <a:t>TABS</a:t>
            </a:r>
          </a:p>
          <a:p>
            <a:endParaRPr lang="en-US" dirty="0"/>
          </a:p>
        </p:txBody>
      </p:sp>
      <p:sp>
        <p:nvSpPr>
          <p:cNvPr id="7" name="TextBox 6">
            <a:extLst>
              <a:ext uri="{FF2B5EF4-FFF2-40B4-BE49-F238E27FC236}">
                <a16:creationId xmlns:a16="http://schemas.microsoft.com/office/drawing/2014/main" id="{E058D5EB-C3B1-4D33-91A2-53BFD5B72E4E}"/>
              </a:ext>
            </a:extLst>
          </p:cNvPr>
          <p:cNvSpPr txBox="1"/>
          <p:nvPr/>
        </p:nvSpPr>
        <p:spPr>
          <a:xfrm>
            <a:off x="532799" y="1447044"/>
            <a:ext cx="7169270" cy="4278094"/>
          </a:xfrm>
          <a:prstGeom prst="rect">
            <a:avLst/>
          </a:prstGeom>
          <a:noFill/>
        </p:spPr>
        <p:txBody>
          <a:bodyPr wrap="none" rtlCol="0">
            <a:spAutoFit/>
          </a:bodyPr>
          <a:lstStyle/>
          <a:p>
            <a:pPr>
              <a:tabLst>
                <a:tab pos="179388" algn="l"/>
                <a:tab pos="360363" algn="l"/>
                <a:tab pos="539750" algn="l"/>
                <a:tab pos="720725" algn="l"/>
              </a:tabLst>
            </a:pPr>
            <a:r>
              <a:rPr lang="pt-PT" sz="1600" dirty="0">
                <a:solidFill>
                  <a:schemeClr val="tx1">
                    <a:lumMod val="65000"/>
                    <a:lumOff val="35000"/>
                  </a:schemeClr>
                </a:solidFill>
                <a:latin typeface="Consolas" panose="020B0609020204030204" pitchFamily="49" charset="0"/>
              </a:rPr>
              <a:t>"configurableTabs": [</a:t>
            </a:r>
          </a:p>
          <a:p>
            <a:pPr>
              <a:tabLst>
                <a:tab pos="179388" algn="l"/>
                <a:tab pos="360363" algn="l"/>
                <a:tab pos="539750" algn="l"/>
                <a:tab pos="720725" algn="l"/>
              </a:tabLst>
            </a:pPr>
            <a:r>
              <a:rPr lang="pt-PT" sz="1600" dirty="0">
                <a:solidFill>
                  <a:schemeClr val="tx1">
                    <a:lumMod val="65000"/>
                    <a:lumOff val="35000"/>
                  </a:schemeClr>
                </a:solidFill>
                <a:latin typeface="Consolas" panose="020B0609020204030204" pitchFamily="49" charset="0"/>
              </a:rPr>
              <a:t>	{</a:t>
            </a:r>
          </a:p>
          <a:p>
            <a:pPr>
              <a:tabLst>
                <a:tab pos="179388" algn="l"/>
                <a:tab pos="360363" algn="l"/>
                <a:tab pos="539750" algn="l"/>
                <a:tab pos="720725" algn="l"/>
              </a:tabLst>
            </a:pPr>
            <a:r>
              <a:rPr lang="en-US" sz="1600" dirty="0">
                <a:solidFill>
                  <a:schemeClr val="tx1">
                    <a:lumMod val="65000"/>
                    <a:lumOff val="35000"/>
                  </a:schemeClr>
                </a:solidFill>
                <a:latin typeface="Consolas" panose="020B0609020204030204" pitchFamily="49" charset="0"/>
              </a:rPr>
              <a:t> 		"</a:t>
            </a:r>
            <a:r>
              <a:rPr lang="en-US" sz="1600" b="1" dirty="0" err="1">
                <a:solidFill>
                  <a:schemeClr val="accent6"/>
                </a:solidFill>
                <a:latin typeface="Consolas" panose="020B0609020204030204" pitchFamily="49" charset="0"/>
              </a:rPr>
              <a:t>configurationUrl</a:t>
            </a:r>
            <a:r>
              <a:rPr lang="en-US" sz="1600" dirty="0">
                <a:solidFill>
                  <a:schemeClr val="tx1">
                    <a:lumMod val="65000"/>
                    <a:lumOff val="35000"/>
                  </a:schemeClr>
                </a:solidFill>
                <a:latin typeface="Consolas" panose="020B0609020204030204" pitchFamily="49" charset="0"/>
              </a:rPr>
              <a:t>": "https://taburl.com/config.html",</a:t>
            </a:r>
          </a:p>
          <a:p>
            <a:pPr>
              <a:tabLst>
                <a:tab pos="179388" algn="l"/>
                <a:tab pos="360363" algn="l"/>
                <a:tab pos="539750" algn="l"/>
                <a:tab pos="720725" algn="l"/>
              </a:tabLst>
            </a:pPr>
            <a:r>
              <a:rPr lang="en-US" sz="1600" dirty="0">
                <a:solidFill>
                  <a:schemeClr val="tx1">
                    <a:lumMod val="65000"/>
                    <a:lumOff val="35000"/>
                  </a:schemeClr>
                </a:solidFill>
                <a:latin typeface="Consolas" panose="020B0609020204030204" pitchFamily="49" charset="0"/>
              </a:rPr>
              <a:t>  	"</a:t>
            </a:r>
            <a:r>
              <a:rPr lang="en-US" sz="1600" dirty="0" err="1">
                <a:solidFill>
                  <a:schemeClr val="tx1">
                    <a:lumMod val="65000"/>
                    <a:lumOff val="35000"/>
                  </a:schemeClr>
                </a:solidFill>
                <a:latin typeface="Consolas" panose="020B0609020204030204" pitchFamily="49" charset="0"/>
              </a:rPr>
              <a:t>canUpdateConfiguration</a:t>
            </a:r>
            <a:r>
              <a:rPr lang="en-US" sz="1600" dirty="0">
                <a:solidFill>
                  <a:schemeClr val="tx1">
                    <a:lumMod val="65000"/>
                    <a:lumOff val="35000"/>
                  </a:schemeClr>
                </a:solidFill>
                <a:latin typeface="Consolas" panose="020B0609020204030204" pitchFamily="49" charset="0"/>
              </a:rPr>
              <a:t>": true,</a:t>
            </a:r>
          </a:p>
          <a:p>
            <a:pPr>
              <a:tabLst>
                <a:tab pos="179388" algn="l"/>
                <a:tab pos="360363" algn="l"/>
                <a:tab pos="539750" algn="l"/>
                <a:tab pos="720725" algn="l"/>
              </a:tabLst>
            </a:pPr>
            <a:r>
              <a:rPr lang="en-US" sz="1600" dirty="0">
                <a:solidFill>
                  <a:schemeClr val="tx1">
                    <a:lumMod val="65000"/>
                    <a:lumOff val="35000"/>
                  </a:schemeClr>
                </a:solidFill>
                <a:latin typeface="Consolas" panose="020B0609020204030204" pitchFamily="49" charset="0"/>
              </a:rPr>
              <a:t>   	"</a:t>
            </a:r>
            <a:r>
              <a:rPr lang="en-US" sz="1600" b="1" dirty="0">
                <a:solidFill>
                  <a:schemeClr val="accent6"/>
                </a:solidFill>
                <a:latin typeface="Consolas" panose="020B0609020204030204" pitchFamily="49" charset="0"/>
              </a:rPr>
              <a:t>scopes</a:t>
            </a:r>
            <a:r>
              <a:rPr lang="en-US" sz="1600" dirty="0">
                <a:solidFill>
                  <a:schemeClr val="tx1">
                    <a:lumMod val="65000"/>
                    <a:lumOff val="35000"/>
                  </a:schemeClr>
                </a:solidFill>
                <a:latin typeface="Consolas" panose="020B0609020204030204" pitchFamily="49" charset="0"/>
              </a:rPr>
              <a:t>": [ "team" ]</a:t>
            </a:r>
            <a:endParaRPr lang="pt-PT" sz="1600" dirty="0">
              <a:solidFill>
                <a:schemeClr val="tx1">
                  <a:lumMod val="65000"/>
                  <a:lumOff val="35000"/>
                </a:schemeClr>
              </a:solidFill>
              <a:latin typeface="Consolas" panose="020B0609020204030204" pitchFamily="49" charset="0"/>
            </a:endParaRPr>
          </a:p>
          <a:p>
            <a:pPr>
              <a:tabLst>
                <a:tab pos="179388" algn="l"/>
                <a:tab pos="360363" algn="l"/>
                <a:tab pos="539750" algn="l"/>
                <a:tab pos="720725" algn="l"/>
              </a:tabLst>
            </a:pPr>
            <a:r>
              <a:rPr lang="pt-PT" sz="1600" dirty="0">
                <a:solidFill>
                  <a:schemeClr val="tx1">
                    <a:lumMod val="65000"/>
                    <a:lumOff val="35000"/>
                  </a:schemeClr>
                </a:solidFill>
                <a:latin typeface="Consolas" panose="020B0609020204030204" pitchFamily="49" charset="0"/>
              </a:rPr>
              <a:t>	}</a:t>
            </a:r>
          </a:p>
          <a:p>
            <a:pPr>
              <a:tabLst>
                <a:tab pos="179388" algn="l"/>
                <a:tab pos="360363" algn="l"/>
                <a:tab pos="539750" algn="l"/>
                <a:tab pos="720725" algn="l"/>
              </a:tabLst>
            </a:pPr>
            <a:r>
              <a:rPr lang="pt-PT" sz="1600" dirty="0">
                <a:solidFill>
                  <a:schemeClr val="tx1">
                    <a:lumMod val="65000"/>
                    <a:lumOff val="35000"/>
                  </a:schemeClr>
                </a:solidFill>
                <a:latin typeface="Consolas" panose="020B0609020204030204" pitchFamily="49" charset="0"/>
              </a:rPr>
              <a:t>],</a:t>
            </a:r>
          </a:p>
          <a:p>
            <a:pPr>
              <a:tabLst>
                <a:tab pos="179388" algn="l"/>
                <a:tab pos="360363" algn="l"/>
                <a:tab pos="539750" algn="l"/>
                <a:tab pos="720725" algn="l"/>
              </a:tabLst>
            </a:pPr>
            <a:endParaRPr lang="pt-PT" sz="1600" dirty="0">
              <a:solidFill>
                <a:schemeClr val="tx1">
                  <a:lumMod val="65000"/>
                  <a:lumOff val="35000"/>
                </a:schemeClr>
              </a:solidFill>
              <a:latin typeface="Consolas" panose="020B0609020204030204" pitchFamily="49" charset="0"/>
            </a:endParaRPr>
          </a:p>
          <a:p>
            <a:pPr>
              <a:tabLst>
                <a:tab pos="179388" algn="l"/>
                <a:tab pos="360363" algn="l"/>
                <a:tab pos="539750" algn="l"/>
                <a:tab pos="720725" algn="l"/>
              </a:tabLst>
            </a:pPr>
            <a:r>
              <a:rPr lang="pt-PT" sz="1600" dirty="0">
                <a:solidFill>
                  <a:schemeClr val="tx1">
                    <a:lumMod val="65000"/>
                    <a:lumOff val="35000"/>
                  </a:schemeClr>
                </a:solidFill>
                <a:latin typeface="Consolas" panose="020B0609020204030204" pitchFamily="49" charset="0"/>
              </a:rPr>
              <a:t>"staticTabs": [</a:t>
            </a:r>
          </a:p>
          <a:p>
            <a:pPr>
              <a:tabLst>
                <a:tab pos="179388" algn="l"/>
                <a:tab pos="360363" algn="l"/>
                <a:tab pos="539750" algn="l"/>
                <a:tab pos="720725" algn="l"/>
              </a:tabLst>
            </a:pPr>
            <a:r>
              <a:rPr lang="pt-PT" sz="1600" dirty="0">
                <a:solidFill>
                  <a:schemeClr val="tx1">
                    <a:lumMod val="65000"/>
                    <a:lumOff val="35000"/>
                  </a:schemeClr>
                </a:solidFill>
                <a:latin typeface="Consolas" panose="020B0609020204030204" pitchFamily="49" charset="0"/>
              </a:rPr>
              <a:t>	{</a:t>
            </a:r>
          </a:p>
          <a:p>
            <a:pPr>
              <a:tabLst>
                <a:tab pos="179388" algn="l"/>
                <a:tab pos="360363" algn="l"/>
                <a:tab pos="539750" algn="l"/>
                <a:tab pos="720725" algn="l"/>
              </a:tabLst>
            </a:pPr>
            <a:r>
              <a:rPr lang="pt-PT" sz="1600" dirty="0">
                <a:solidFill>
                  <a:schemeClr val="tx1">
                    <a:lumMod val="65000"/>
                    <a:lumOff val="35000"/>
                  </a:schemeClr>
                </a:solidFill>
                <a:latin typeface="Consolas" panose="020B0609020204030204" pitchFamily="49" charset="0"/>
              </a:rPr>
              <a:t>   	"</a:t>
            </a:r>
            <a:r>
              <a:rPr lang="pt-PT" sz="1600" b="1" dirty="0">
                <a:solidFill>
                  <a:schemeClr val="accent6"/>
                </a:solidFill>
                <a:latin typeface="Consolas" panose="020B0609020204030204" pitchFamily="49" charset="0"/>
              </a:rPr>
              <a:t>entityId</a:t>
            </a:r>
            <a:r>
              <a:rPr lang="pt-PT" sz="1600" dirty="0">
                <a:solidFill>
                  <a:schemeClr val="tx1">
                    <a:lumMod val="65000"/>
                    <a:lumOff val="35000"/>
                  </a:schemeClr>
                </a:solidFill>
                <a:latin typeface="Consolas" panose="020B0609020204030204" pitchFamily="49" charset="0"/>
              </a:rPr>
              <a:t>": "idForPage",</a:t>
            </a:r>
          </a:p>
          <a:p>
            <a:pPr>
              <a:tabLst>
                <a:tab pos="179388" algn="l"/>
                <a:tab pos="360363" algn="l"/>
                <a:tab pos="539750" algn="l"/>
                <a:tab pos="720725" algn="l"/>
              </a:tabLst>
            </a:pPr>
            <a:r>
              <a:rPr lang="pt-PT" sz="1600" dirty="0">
                <a:solidFill>
                  <a:schemeClr val="tx1">
                    <a:lumMod val="65000"/>
                    <a:lumOff val="35000"/>
                  </a:schemeClr>
                </a:solidFill>
                <a:latin typeface="Consolas" panose="020B0609020204030204" pitchFamily="49" charset="0"/>
              </a:rPr>
              <a:t>   	"</a:t>
            </a:r>
            <a:r>
              <a:rPr lang="pt-PT" sz="1600" b="1" dirty="0">
                <a:solidFill>
                  <a:schemeClr val="accent6"/>
                </a:solidFill>
                <a:latin typeface="Consolas" panose="020B0609020204030204" pitchFamily="49" charset="0"/>
              </a:rPr>
              <a:t>name</a:t>
            </a:r>
            <a:r>
              <a:rPr lang="pt-PT" sz="1600" dirty="0">
                <a:solidFill>
                  <a:schemeClr val="tx1">
                    <a:lumMod val="65000"/>
                    <a:lumOff val="35000"/>
                  </a:schemeClr>
                </a:solidFill>
                <a:latin typeface="Consolas" panose="020B0609020204030204" pitchFamily="49" charset="0"/>
              </a:rPr>
              <a:t>": "Display name of tab",</a:t>
            </a:r>
          </a:p>
          <a:p>
            <a:pPr>
              <a:tabLst>
                <a:tab pos="179388" algn="l"/>
                <a:tab pos="360363" algn="l"/>
                <a:tab pos="539750" algn="l"/>
                <a:tab pos="720725" algn="l"/>
              </a:tabLst>
            </a:pPr>
            <a:r>
              <a:rPr lang="pt-PT" sz="1600" dirty="0">
                <a:solidFill>
                  <a:schemeClr val="tx1">
                    <a:lumMod val="65000"/>
                    <a:lumOff val="35000"/>
                  </a:schemeClr>
                </a:solidFill>
                <a:latin typeface="Consolas" panose="020B0609020204030204" pitchFamily="49" charset="0"/>
              </a:rPr>
              <a:t>   	"</a:t>
            </a:r>
            <a:r>
              <a:rPr lang="pt-PT" sz="1600" b="1" dirty="0">
                <a:solidFill>
                  <a:schemeClr val="accent6"/>
                </a:solidFill>
                <a:latin typeface="Consolas" panose="020B0609020204030204" pitchFamily="49" charset="0"/>
              </a:rPr>
              <a:t>contentUrl</a:t>
            </a:r>
            <a:r>
              <a:rPr lang="pt-PT" sz="1600" dirty="0">
                <a:solidFill>
                  <a:schemeClr val="tx1">
                    <a:lumMod val="65000"/>
                    <a:lumOff val="35000"/>
                  </a:schemeClr>
                </a:solidFill>
                <a:latin typeface="Consolas" panose="020B0609020204030204" pitchFamily="49" charset="0"/>
              </a:rPr>
              <a:t>": "https://teams-specific-webview.website.com",</a:t>
            </a:r>
          </a:p>
          <a:p>
            <a:pPr>
              <a:tabLst>
                <a:tab pos="179388" algn="l"/>
                <a:tab pos="360363" algn="l"/>
                <a:tab pos="539750" algn="l"/>
                <a:tab pos="720725" algn="l"/>
              </a:tabLst>
            </a:pPr>
            <a:r>
              <a:rPr lang="pt-PT" sz="1600" dirty="0">
                <a:solidFill>
                  <a:schemeClr val="tx1">
                    <a:lumMod val="65000"/>
                    <a:lumOff val="35000"/>
                  </a:schemeClr>
                </a:solidFill>
                <a:latin typeface="Consolas" panose="020B0609020204030204" pitchFamily="49" charset="0"/>
              </a:rPr>
              <a:t>   	"websiteUrl": "http://fullwebsite.website.com",</a:t>
            </a:r>
          </a:p>
          <a:p>
            <a:pPr>
              <a:tabLst>
                <a:tab pos="179388" algn="l"/>
                <a:tab pos="360363" algn="l"/>
                <a:tab pos="539750" algn="l"/>
                <a:tab pos="720725" algn="l"/>
              </a:tabLst>
            </a:pPr>
            <a:r>
              <a:rPr lang="pt-PT" sz="1600" dirty="0">
                <a:solidFill>
                  <a:schemeClr val="tx1">
                    <a:lumMod val="65000"/>
                    <a:lumOff val="35000"/>
                  </a:schemeClr>
                </a:solidFill>
                <a:latin typeface="Consolas" panose="020B0609020204030204" pitchFamily="49" charset="0"/>
              </a:rPr>
              <a:t>   	"</a:t>
            </a:r>
            <a:r>
              <a:rPr lang="pt-PT" sz="1600" b="1" dirty="0">
                <a:solidFill>
                  <a:schemeClr val="accent6"/>
                </a:solidFill>
                <a:latin typeface="Consolas" panose="020B0609020204030204" pitchFamily="49" charset="0"/>
              </a:rPr>
              <a:t>scopes</a:t>
            </a:r>
            <a:r>
              <a:rPr lang="pt-PT" sz="1600" dirty="0">
                <a:solidFill>
                  <a:schemeClr val="tx1">
                    <a:lumMod val="65000"/>
                    <a:lumOff val="35000"/>
                  </a:schemeClr>
                </a:solidFill>
                <a:latin typeface="Consolas" panose="020B0609020204030204" pitchFamily="49" charset="0"/>
              </a:rPr>
              <a:t>": [ "personal" ]</a:t>
            </a:r>
          </a:p>
          <a:p>
            <a:pPr>
              <a:tabLst>
                <a:tab pos="179388" algn="l"/>
                <a:tab pos="360363" algn="l"/>
                <a:tab pos="539750" algn="l"/>
                <a:tab pos="720725" algn="l"/>
              </a:tabLst>
            </a:pPr>
            <a:r>
              <a:rPr lang="pt-PT" sz="1600" dirty="0">
                <a:solidFill>
                  <a:schemeClr val="tx1">
                    <a:lumMod val="65000"/>
                    <a:lumOff val="35000"/>
                  </a:schemeClr>
                </a:solidFill>
                <a:latin typeface="Consolas" panose="020B0609020204030204" pitchFamily="49" charset="0"/>
              </a:rPr>
              <a:t>	}</a:t>
            </a:r>
          </a:p>
          <a:p>
            <a:pPr>
              <a:tabLst>
                <a:tab pos="179388" algn="l"/>
                <a:tab pos="360363" algn="l"/>
                <a:tab pos="539750" algn="l"/>
                <a:tab pos="720725" algn="l"/>
              </a:tabLst>
            </a:pPr>
            <a:r>
              <a:rPr lang="pt-PT" sz="1600" dirty="0">
                <a:solidFill>
                  <a:schemeClr val="tx1">
                    <a:lumMod val="65000"/>
                    <a:lumOff val="35000"/>
                  </a:schemeClr>
                </a:solidFill>
                <a:latin typeface="Consolas" panose="020B0609020204030204" pitchFamily="49" charset="0"/>
              </a:rPr>
              <a:t>],</a:t>
            </a:r>
          </a:p>
        </p:txBody>
      </p:sp>
    </p:spTree>
    <p:extLst>
      <p:ext uri="{BB962C8B-B14F-4D97-AF65-F5344CB8AC3E}">
        <p14:creationId xmlns:p14="http://schemas.microsoft.com/office/powerpoint/2010/main" val="2953211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103437" y="2381583"/>
            <a:ext cx="8332035" cy="683264"/>
          </a:xfrm>
        </p:spPr>
        <p:txBody>
          <a:bodyPr/>
          <a:lstStyle/>
          <a:p>
            <a:r>
              <a:rPr lang="en-US" dirty="0"/>
              <a:t>Bots</a:t>
            </a:r>
          </a:p>
        </p:txBody>
      </p:sp>
      <p:sp>
        <p:nvSpPr>
          <p:cNvPr id="3" name="Text Placeholder 2"/>
          <p:cNvSpPr>
            <a:spLocks noGrp="1"/>
          </p:cNvSpPr>
          <p:nvPr>
            <p:ph type="body" sz="quarter" idx="12"/>
          </p:nvPr>
        </p:nvSpPr>
        <p:spPr/>
        <p:txBody>
          <a:bodyPr/>
          <a:lstStyle/>
          <a:p>
            <a:r>
              <a:rPr lang="en-US" dirty="0"/>
              <a:t>3</a:t>
            </a:r>
          </a:p>
        </p:txBody>
      </p:sp>
    </p:spTree>
    <p:extLst>
      <p:ext uri="{BB962C8B-B14F-4D97-AF65-F5344CB8AC3E}">
        <p14:creationId xmlns:p14="http://schemas.microsoft.com/office/powerpoint/2010/main" val="132119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18">
            <a:extLst>
              <a:ext uri="{FF2B5EF4-FFF2-40B4-BE49-F238E27FC236}">
                <a16:creationId xmlns:a16="http://schemas.microsoft.com/office/drawing/2014/main" id="{CFB83EC4-8160-49BA-AFCE-A7E18747B2A5}"/>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t="-659" b="-789"/>
          <a:stretch/>
        </p:blipFill>
        <p:spPr>
          <a:xfrm>
            <a:off x="6481188" y="1212847"/>
            <a:ext cx="5583562" cy="4630030"/>
          </a:xfrm>
          <a:prstGeom prst="rect">
            <a:avLst/>
          </a:prstGeom>
          <a:ln>
            <a:solidFill>
              <a:schemeClr val="bg1">
                <a:lumMod val="50000"/>
              </a:schemeClr>
            </a:solidFill>
          </a:ln>
          <a:effectLst>
            <a:outerShdw blurRad="50800" dist="38100" dir="2700000" algn="tl" rotWithShape="0">
              <a:prstClr val="black">
                <a:alpha val="40000"/>
              </a:prstClr>
            </a:outerShdw>
          </a:effectLst>
        </p:spPr>
      </p:pic>
      <p:sp>
        <p:nvSpPr>
          <p:cNvPr id="13" name="Text Placeholder 12"/>
          <p:cNvSpPr>
            <a:spLocks noGrp="1"/>
          </p:cNvSpPr>
          <p:nvPr>
            <p:ph type="body" sz="quarter" idx="10"/>
          </p:nvPr>
        </p:nvSpPr>
        <p:spPr>
          <a:xfrm>
            <a:off x="274638" y="1212850"/>
            <a:ext cx="5924052" cy="3459409"/>
          </a:xfrm>
        </p:spPr>
        <p:txBody>
          <a:bodyPr/>
          <a:lstStyle/>
          <a:p>
            <a:pPr>
              <a:buClr>
                <a:schemeClr val="accent4"/>
              </a:buClr>
            </a:pPr>
            <a:r>
              <a:rPr lang="pt-PT" sz="2800" dirty="0">
                <a:solidFill>
                  <a:schemeClr val="tx1">
                    <a:lumMod val="65000"/>
                    <a:lumOff val="35000"/>
                  </a:schemeClr>
                </a:solidFill>
              </a:rPr>
              <a:t>Bots make it easy for users to interact with your app in team conversations or 1:1</a:t>
            </a:r>
          </a:p>
          <a:p>
            <a:pPr>
              <a:buClr>
                <a:schemeClr val="accent4"/>
              </a:buClr>
            </a:pPr>
            <a:r>
              <a:rPr lang="pt-PT" sz="2800" dirty="0">
                <a:solidFill>
                  <a:schemeClr val="tx1">
                    <a:lumMod val="65000"/>
                    <a:lumOff val="35000"/>
                  </a:schemeClr>
                </a:solidFill>
              </a:rPr>
              <a:t>Built using Microsoft Bot Framework</a:t>
            </a:r>
          </a:p>
          <a:p>
            <a:pPr>
              <a:buClr>
                <a:schemeClr val="accent4"/>
              </a:buClr>
            </a:pPr>
            <a:r>
              <a:rPr lang="pt-PT" sz="2800" dirty="0">
                <a:solidFill>
                  <a:schemeClr val="tx1">
                    <a:lumMod val="65000"/>
                    <a:lumOff val="35000"/>
                  </a:schemeClr>
                </a:solidFill>
              </a:rPr>
              <a:t>Complete tasks via basic commands, menu or natural language</a:t>
            </a:r>
          </a:p>
        </p:txBody>
      </p:sp>
      <p:sp>
        <p:nvSpPr>
          <p:cNvPr id="9" name="Title 8"/>
          <p:cNvSpPr>
            <a:spLocks noGrp="1"/>
          </p:cNvSpPr>
          <p:nvPr>
            <p:ph type="title"/>
          </p:nvPr>
        </p:nvSpPr>
        <p:spPr/>
        <p:txBody>
          <a:bodyPr/>
          <a:lstStyle/>
          <a:p>
            <a:r>
              <a:rPr lang="pt-PT" dirty="0"/>
              <a:t>Overview</a:t>
            </a:r>
            <a:endParaRPr lang="en-US" dirty="0"/>
          </a:p>
        </p:txBody>
      </p:sp>
      <p:sp>
        <p:nvSpPr>
          <p:cNvPr id="14" name="Footer Placeholder 3"/>
          <p:cNvSpPr>
            <a:spLocks noGrp="1"/>
          </p:cNvSpPr>
          <p:nvPr>
            <p:ph type="ftr" sz="quarter" idx="11"/>
          </p:nvPr>
        </p:nvSpPr>
        <p:spPr>
          <a:xfrm>
            <a:off x="7964488" y="295272"/>
            <a:ext cx="4197350" cy="371475"/>
          </a:xfrm>
        </p:spPr>
        <p:txBody>
          <a:bodyPr/>
          <a:lstStyle/>
          <a:p>
            <a:pPr>
              <a:defRPr/>
            </a:pPr>
            <a:r>
              <a:rPr lang="en-US" sz="14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rPr>
              <a:t>3</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solidFill>
                  <a:schemeClr val="tx1">
                    <a:lumMod val="75000"/>
                    <a:lumOff val="25000"/>
                  </a:schemeClr>
                </a:solidFill>
              </a:rPr>
              <a:t>BOTS</a:t>
            </a:r>
          </a:p>
          <a:p>
            <a:endParaRPr lang="en-US" dirty="0"/>
          </a:p>
        </p:txBody>
      </p:sp>
      <p:sp>
        <p:nvSpPr>
          <p:cNvPr id="6" name="TextBox 5">
            <a:extLst>
              <a:ext uri="{FF2B5EF4-FFF2-40B4-BE49-F238E27FC236}">
                <a16:creationId xmlns:a16="http://schemas.microsoft.com/office/drawing/2014/main" id="{291469BF-E474-42AB-BF63-4A52D868F7E0}"/>
              </a:ext>
            </a:extLst>
          </p:cNvPr>
          <p:cNvSpPr txBox="1"/>
          <p:nvPr/>
        </p:nvSpPr>
        <p:spPr>
          <a:xfrm>
            <a:off x="278867" y="5915909"/>
            <a:ext cx="4995342" cy="369332"/>
          </a:xfrm>
          <a:prstGeom prst="rect">
            <a:avLst/>
          </a:prstGeom>
          <a:noFill/>
        </p:spPr>
        <p:txBody>
          <a:bodyPr wrap="none" rtlCol="0">
            <a:spAutoFit/>
          </a:bodyPr>
          <a:lstStyle/>
          <a:p>
            <a:r>
              <a:rPr lang="pt-PT" dirty="0">
                <a:solidFill>
                  <a:schemeClr val="accent4"/>
                </a:solidFill>
              </a:rPr>
              <a:t>Example:</a:t>
            </a:r>
            <a:r>
              <a:rPr lang="pt-PT" dirty="0"/>
              <a:t> time and absence entry and reporting</a:t>
            </a:r>
          </a:p>
        </p:txBody>
      </p:sp>
    </p:spTree>
    <p:extLst>
      <p:ext uri="{BB962C8B-B14F-4D97-AF65-F5344CB8AC3E}">
        <p14:creationId xmlns:p14="http://schemas.microsoft.com/office/powerpoint/2010/main" val="1297454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2" decel="10000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pt-PT" dirty="0"/>
              <a:t>Create a Bot</a:t>
            </a:r>
            <a:endParaRPr lang="en-US" dirty="0"/>
          </a:p>
        </p:txBody>
      </p:sp>
      <p:sp>
        <p:nvSpPr>
          <p:cNvPr id="3" name="Text Placeholder 2">
            <a:extLst>
              <a:ext uri="{FF2B5EF4-FFF2-40B4-BE49-F238E27FC236}">
                <a16:creationId xmlns:a16="http://schemas.microsoft.com/office/drawing/2014/main" id="{AF79B2C4-5061-478C-99C8-A6A0E932F5E3}"/>
              </a:ext>
            </a:extLst>
          </p:cNvPr>
          <p:cNvSpPr>
            <a:spLocks noGrp="1"/>
          </p:cNvSpPr>
          <p:nvPr>
            <p:ph type="body" sz="quarter" idx="10"/>
          </p:nvPr>
        </p:nvSpPr>
        <p:spPr>
          <a:xfrm>
            <a:off x="275821" y="1584640"/>
            <a:ext cx="11887200" cy="3779496"/>
          </a:xfrm>
        </p:spPr>
        <p:txBody>
          <a:bodyPr/>
          <a:lstStyle/>
          <a:p>
            <a:pPr marL="514350" indent="-514350">
              <a:buClr>
                <a:schemeClr val="accent4"/>
              </a:buClr>
              <a:buFont typeface="+mj-lt"/>
              <a:buAutoNum type="arabicPeriod"/>
            </a:pPr>
            <a:r>
              <a:rPr lang="pt-PT" sz="3200" dirty="0">
                <a:solidFill>
                  <a:schemeClr val="tx1">
                    <a:lumMod val="65000"/>
                    <a:lumOff val="35000"/>
                  </a:schemeClr>
                </a:solidFill>
              </a:rPr>
              <a:t>Register the bot with the Microsoft Bot Framework</a:t>
            </a:r>
          </a:p>
          <a:p>
            <a:pPr marL="514350" indent="-514350">
              <a:buClr>
                <a:schemeClr val="accent4"/>
              </a:buClr>
              <a:buFont typeface="+mj-lt"/>
              <a:buAutoNum type="arabicPeriod"/>
            </a:pPr>
            <a:r>
              <a:rPr lang="pt-PT" sz="3200" dirty="0">
                <a:solidFill>
                  <a:schemeClr val="tx1">
                    <a:lumMod val="65000"/>
                    <a:lumOff val="35000"/>
                  </a:schemeClr>
                </a:solidFill>
              </a:rPr>
              <a:t>Build the bot using the Microsoft Teams .NET SDK, Node.js SDK or Microsoft Bot Connector API</a:t>
            </a:r>
          </a:p>
          <a:p>
            <a:pPr marL="514350" indent="-514350">
              <a:buClr>
                <a:schemeClr val="accent4"/>
              </a:buClr>
              <a:buFont typeface="+mj-lt"/>
              <a:buAutoNum type="arabicPeriod"/>
            </a:pPr>
            <a:r>
              <a:rPr lang="pt-PT" sz="3200" dirty="0">
                <a:solidFill>
                  <a:schemeClr val="tx1">
                    <a:lumMod val="65000"/>
                    <a:lumOff val="35000"/>
                  </a:schemeClr>
                </a:solidFill>
              </a:rPr>
              <a:t>Test it using the Bot Framework Emulator</a:t>
            </a:r>
          </a:p>
          <a:p>
            <a:pPr marL="514350" indent="-514350">
              <a:buClr>
                <a:schemeClr val="accent4"/>
              </a:buClr>
              <a:buFont typeface="+mj-lt"/>
              <a:buAutoNum type="arabicPeriod"/>
            </a:pPr>
            <a:r>
              <a:rPr lang="pt-PT" sz="3200" dirty="0">
                <a:solidFill>
                  <a:schemeClr val="tx1">
                    <a:lumMod val="65000"/>
                    <a:lumOff val="35000"/>
                  </a:schemeClr>
                </a:solidFill>
              </a:rPr>
              <a:t>Deploy it to a cloud service</a:t>
            </a:r>
          </a:p>
          <a:p>
            <a:pPr marL="514350" indent="-514350">
              <a:buClr>
                <a:schemeClr val="accent4"/>
              </a:buClr>
              <a:buFont typeface="+mj-lt"/>
              <a:buAutoNum type="arabicPeriod"/>
            </a:pPr>
            <a:r>
              <a:rPr lang="pt-PT" sz="3200" dirty="0">
                <a:solidFill>
                  <a:schemeClr val="tx1">
                    <a:lumMod val="65000"/>
                    <a:lumOff val="35000"/>
                  </a:schemeClr>
                </a:solidFill>
              </a:rPr>
              <a:t>Create an app package</a:t>
            </a:r>
          </a:p>
          <a:p>
            <a:pPr marL="514350" indent="-514350">
              <a:buClr>
                <a:schemeClr val="accent4"/>
              </a:buClr>
              <a:buFont typeface="+mj-lt"/>
              <a:buAutoNum type="arabicPeriod"/>
            </a:pPr>
            <a:r>
              <a:rPr lang="pt-PT" sz="3200" dirty="0">
                <a:solidFill>
                  <a:schemeClr val="tx1">
                    <a:lumMod val="65000"/>
                    <a:lumOff val="35000"/>
                  </a:schemeClr>
                </a:solidFill>
              </a:rPr>
              <a:t>Sideload it or publish the package to the store</a:t>
            </a:r>
            <a:endParaRPr lang="pt-PT" sz="3200" dirty="0">
              <a:solidFill>
                <a:schemeClr val="tx1">
                  <a:lumMod val="65000"/>
                  <a:lumOff val="35000"/>
                </a:schemeClr>
              </a:solidFill>
              <a:latin typeface="Consolas" panose="020B0609020204030204" pitchFamily="49" charset="0"/>
            </a:endParaRPr>
          </a:p>
        </p:txBody>
      </p:sp>
      <p:sp>
        <p:nvSpPr>
          <p:cNvPr id="5" name="Footer Placeholder 3">
            <a:extLst>
              <a:ext uri="{FF2B5EF4-FFF2-40B4-BE49-F238E27FC236}">
                <a16:creationId xmlns:a16="http://schemas.microsoft.com/office/drawing/2014/main" id="{40E1D68E-2FC6-414E-AA01-9F7385D47A99}"/>
              </a:ext>
            </a:extLst>
          </p:cNvPr>
          <p:cNvSpPr>
            <a:spLocks noGrp="1"/>
          </p:cNvSpPr>
          <p:nvPr>
            <p:ph type="ftr" sz="quarter" idx="11"/>
          </p:nvPr>
        </p:nvSpPr>
        <p:spPr>
          <a:xfrm>
            <a:off x="7964488" y="295272"/>
            <a:ext cx="4197350" cy="371475"/>
          </a:xfrm>
        </p:spPr>
        <p:txBody>
          <a:bodyPr/>
          <a:lstStyle/>
          <a:p>
            <a:pPr>
              <a:defRPr/>
            </a:pPr>
            <a:r>
              <a:rPr lang="en-US" sz="14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rPr>
              <a:t>3</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solidFill>
                  <a:schemeClr val="tx1">
                    <a:lumMod val="75000"/>
                    <a:lumOff val="25000"/>
                  </a:schemeClr>
                </a:solidFill>
              </a:rPr>
              <a:t>BOTS</a:t>
            </a:r>
          </a:p>
          <a:p>
            <a:endParaRPr lang="en-US" dirty="0"/>
          </a:p>
        </p:txBody>
      </p:sp>
    </p:spTree>
    <p:extLst>
      <p:ext uri="{BB962C8B-B14F-4D97-AF65-F5344CB8AC3E}">
        <p14:creationId xmlns:p14="http://schemas.microsoft.com/office/powerpoint/2010/main" val="731570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pt-PT" dirty="0"/>
              <a:t>Bot Builder SDK Teams Extensions</a:t>
            </a:r>
            <a:endParaRPr lang="en-US" dirty="0"/>
          </a:p>
        </p:txBody>
      </p:sp>
      <p:sp>
        <p:nvSpPr>
          <p:cNvPr id="3" name="Text Placeholder 2">
            <a:extLst>
              <a:ext uri="{FF2B5EF4-FFF2-40B4-BE49-F238E27FC236}">
                <a16:creationId xmlns:a16="http://schemas.microsoft.com/office/drawing/2014/main" id="{AF79B2C4-5061-478C-99C8-A6A0E932F5E3}"/>
              </a:ext>
            </a:extLst>
          </p:cNvPr>
          <p:cNvSpPr>
            <a:spLocks noGrp="1"/>
          </p:cNvSpPr>
          <p:nvPr>
            <p:ph type="body" sz="quarter" idx="10"/>
          </p:nvPr>
        </p:nvSpPr>
        <p:spPr>
          <a:xfrm>
            <a:off x="275821" y="1584640"/>
            <a:ext cx="11887200" cy="3822585"/>
          </a:xfrm>
        </p:spPr>
        <p:txBody>
          <a:bodyPr/>
          <a:lstStyle/>
          <a:p>
            <a:pPr marL="0" indent="0">
              <a:buNone/>
            </a:pPr>
            <a:r>
              <a:rPr lang="pt-PT" sz="2800" dirty="0">
                <a:solidFill>
                  <a:schemeClr val="accent4"/>
                </a:solidFill>
              </a:rPr>
              <a:t>Extensions to the Bot Builder SDK that allow Teams-specific operations</a:t>
            </a:r>
          </a:p>
          <a:p>
            <a:pPr lvl="1"/>
            <a:r>
              <a:rPr lang="pt-PT" sz="2400" dirty="0">
                <a:solidFill>
                  <a:schemeClr val="tx1">
                    <a:lumMod val="65000"/>
                    <a:lumOff val="35000"/>
                  </a:schemeClr>
                </a:solidFill>
              </a:rPr>
              <a:t>Fetch a Team’s list of channels</a:t>
            </a:r>
          </a:p>
          <a:p>
            <a:pPr lvl="1"/>
            <a:r>
              <a:rPr lang="pt-PT" sz="2400" dirty="0">
                <a:solidFill>
                  <a:schemeClr val="tx1">
                    <a:lumMod val="65000"/>
                    <a:lumOff val="35000"/>
                  </a:schemeClr>
                </a:solidFill>
              </a:rPr>
              <a:t>Fetch profile info about Team members</a:t>
            </a:r>
          </a:p>
          <a:p>
            <a:pPr lvl="1"/>
            <a:r>
              <a:rPr lang="pt-PT" sz="2400" dirty="0">
                <a:solidFill>
                  <a:schemeClr val="tx1">
                    <a:lumMod val="65000"/>
                    <a:lumOff val="35000"/>
                  </a:schemeClr>
                </a:solidFill>
              </a:rPr>
              <a:t>Fetch tenant ID from an incoming message to the bot</a:t>
            </a:r>
          </a:p>
          <a:p>
            <a:pPr lvl="1"/>
            <a:r>
              <a:rPr lang="pt-PT" sz="2400" dirty="0">
                <a:solidFill>
                  <a:schemeClr val="tx1">
                    <a:lumMod val="65000"/>
                    <a:lumOff val="35000"/>
                  </a:schemeClr>
                </a:solidFill>
              </a:rPr>
              <a:t>Create a 1:1 chat with a user</a:t>
            </a:r>
          </a:p>
          <a:p>
            <a:pPr lvl="1"/>
            <a:r>
              <a:rPr lang="pt-PT" sz="2400" dirty="0">
                <a:solidFill>
                  <a:schemeClr val="tx1">
                    <a:lumMod val="65000"/>
                    <a:lumOff val="35000"/>
                  </a:schemeClr>
                </a:solidFill>
              </a:rPr>
              <a:t>Mention a specific user</a:t>
            </a:r>
          </a:p>
          <a:p>
            <a:pPr lvl="1"/>
            <a:r>
              <a:rPr lang="pt-PT" sz="2400" dirty="0">
                <a:solidFill>
                  <a:schemeClr val="tx1">
                    <a:lumMod val="65000"/>
                    <a:lumOff val="35000"/>
                  </a:schemeClr>
                </a:solidFill>
              </a:rPr>
              <a:t>Consume various events such as channel-created, team-renamed</a:t>
            </a:r>
          </a:p>
          <a:p>
            <a:pPr lvl="1"/>
            <a:r>
              <a:rPr lang="pt-PT" sz="2400" dirty="0">
                <a:solidFill>
                  <a:schemeClr val="tx1">
                    <a:lumMod val="65000"/>
                    <a:lumOff val="35000"/>
                  </a:schemeClr>
                </a:solidFill>
              </a:rPr>
              <a:t>Accept messages only from specific tenants</a:t>
            </a:r>
          </a:p>
          <a:p>
            <a:pPr lvl="1"/>
            <a:r>
              <a:rPr lang="pt-PT" sz="2400" dirty="0">
                <a:solidFill>
                  <a:schemeClr val="tx1">
                    <a:lumMod val="65000"/>
                    <a:lumOff val="35000"/>
                  </a:schemeClr>
                </a:solidFill>
              </a:rPr>
              <a:t>Write Compose Extensions</a:t>
            </a:r>
          </a:p>
        </p:txBody>
      </p:sp>
      <p:sp>
        <p:nvSpPr>
          <p:cNvPr id="5" name="Footer Placeholder 3">
            <a:extLst>
              <a:ext uri="{FF2B5EF4-FFF2-40B4-BE49-F238E27FC236}">
                <a16:creationId xmlns:a16="http://schemas.microsoft.com/office/drawing/2014/main" id="{40E1D68E-2FC6-414E-AA01-9F7385D47A99}"/>
              </a:ext>
            </a:extLst>
          </p:cNvPr>
          <p:cNvSpPr>
            <a:spLocks noGrp="1"/>
          </p:cNvSpPr>
          <p:nvPr>
            <p:ph type="ftr" sz="quarter" idx="11"/>
          </p:nvPr>
        </p:nvSpPr>
        <p:spPr>
          <a:xfrm>
            <a:off x="7964488" y="295272"/>
            <a:ext cx="4197350" cy="371475"/>
          </a:xfrm>
        </p:spPr>
        <p:txBody>
          <a:bodyPr/>
          <a:lstStyle/>
          <a:p>
            <a:pPr>
              <a:defRPr/>
            </a:pPr>
            <a:r>
              <a:rPr lang="en-US" sz="14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rPr>
              <a:t>3</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solidFill>
                  <a:schemeClr val="tx1">
                    <a:lumMod val="75000"/>
                    <a:lumOff val="25000"/>
                  </a:schemeClr>
                </a:solidFill>
              </a:rPr>
              <a:t>BOTS</a:t>
            </a:r>
          </a:p>
          <a:p>
            <a:endParaRPr lang="en-US" dirty="0"/>
          </a:p>
        </p:txBody>
      </p:sp>
    </p:spTree>
    <p:extLst>
      <p:ext uri="{BB962C8B-B14F-4D97-AF65-F5344CB8AC3E}">
        <p14:creationId xmlns:p14="http://schemas.microsoft.com/office/powerpoint/2010/main" val="2299652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pt-PT" dirty="0"/>
              <a:t>Message Contents</a:t>
            </a:r>
            <a:endParaRPr lang="en-US" dirty="0"/>
          </a:p>
        </p:txBody>
      </p:sp>
      <p:sp>
        <p:nvSpPr>
          <p:cNvPr id="5" name="Footer Placeholder 3">
            <a:extLst>
              <a:ext uri="{FF2B5EF4-FFF2-40B4-BE49-F238E27FC236}">
                <a16:creationId xmlns:a16="http://schemas.microsoft.com/office/drawing/2014/main" id="{40E1D68E-2FC6-414E-AA01-9F7385D47A99}"/>
              </a:ext>
            </a:extLst>
          </p:cNvPr>
          <p:cNvSpPr>
            <a:spLocks noGrp="1"/>
          </p:cNvSpPr>
          <p:nvPr>
            <p:ph type="ftr" sz="quarter" idx="11"/>
          </p:nvPr>
        </p:nvSpPr>
        <p:spPr>
          <a:xfrm>
            <a:off x="7964488" y="295272"/>
            <a:ext cx="4197350" cy="371475"/>
          </a:xfrm>
        </p:spPr>
        <p:txBody>
          <a:bodyPr/>
          <a:lstStyle/>
          <a:p>
            <a:pPr>
              <a:defRPr/>
            </a:pPr>
            <a:r>
              <a:rPr lang="en-US" sz="14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rPr>
              <a:t>3</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solidFill>
                  <a:schemeClr val="tx1">
                    <a:lumMod val="75000"/>
                    <a:lumOff val="25000"/>
                  </a:schemeClr>
                </a:solidFill>
              </a:rPr>
              <a:t>BOTS</a:t>
            </a:r>
          </a:p>
          <a:p>
            <a:endParaRPr lang="en-US" dirty="0"/>
          </a:p>
        </p:txBody>
      </p:sp>
      <p:graphicFrame>
        <p:nvGraphicFramePr>
          <p:cNvPr id="7" name="Content Placeholder 4">
            <a:extLst>
              <a:ext uri="{FF2B5EF4-FFF2-40B4-BE49-F238E27FC236}">
                <a16:creationId xmlns:a16="http://schemas.microsoft.com/office/drawing/2014/main" id="{3226D75E-41F4-4A7F-BC18-8C92C1309027}"/>
              </a:ext>
            </a:extLst>
          </p:cNvPr>
          <p:cNvGraphicFramePr>
            <a:graphicFrameLocks/>
          </p:cNvGraphicFramePr>
          <p:nvPr>
            <p:extLst>
              <p:ext uri="{D42A27DB-BD31-4B8C-83A1-F6EECF244321}">
                <p14:modId xmlns:p14="http://schemas.microsoft.com/office/powerpoint/2010/main" val="2838942646"/>
              </p:ext>
            </p:extLst>
          </p:nvPr>
        </p:nvGraphicFramePr>
        <p:xfrm>
          <a:off x="397317" y="1836983"/>
          <a:ext cx="11644207" cy="1981200"/>
        </p:xfrm>
        <a:graphic>
          <a:graphicData uri="http://schemas.openxmlformats.org/drawingml/2006/table">
            <a:tbl>
              <a:tblPr firstRow="1" bandRow="1">
                <a:tableStyleId>{9D7B26C5-4107-4FEC-AEDC-1716B250A1EF}</a:tableStyleId>
              </a:tblPr>
              <a:tblGrid>
                <a:gridCol w="1313496">
                  <a:extLst>
                    <a:ext uri="{9D8B030D-6E8A-4147-A177-3AD203B41FA5}">
                      <a16:colId xmlns:a16="http://schemas.microsoft.com/office/drawing/2014/main" val="188326418"/>
                    </a:ext>
                  </a:extLst>
                </a:gridCol>
                <a:gridCol w="1799303">
                  <a:extLst>
                    <a:ext uri="{9D8B030D-6E8A-4147-A177-3AD203B41FA5}">
                      <a16:colId xmlns:a16="http://schemas.microsoft.com/office/drawing/2014/main" val="2911687110"/>
                    </a:ext>
                  </a:extLst>
                </a:gridCol>
                <a:gridCol w="1746917">
                  <a:extLst>
                    <a:ext uri="{9D8B030D-6E8A-4147-A177-3AD203B41FA5}">
                      <a16:colId xmlns:a16="http://schemas.microsoft.com/office/drawing/2014/main" val="1053787501"/>
                    </a:ext>
                  </a:extLst>
                </a:gridCol>
                <a:gridCol w="6784491">
                  <a:extLst>
                    <a:ext uri="{9D8B030D-6E8A-4147-A177-3AD203B41FA5}">
                      <a16:colId xmlns:a16="http://schemas.microsoft.com/office/drawing/2014/main" val="1753021203"/>
                    </a:ext>
                  </a:extLst>
                </a:gridCol>
              </a:tblGrid>
              <a:tr h="252000">
                <a:tc>
                  <a:txBody>
                    <a:bodyPr/>
                    <a:lstStyle/>
                    <a:p>
                      <a:r>
                        <a:rPr lang="pt-PT" sz="2000" dirty="0"/>
                        <a:t>Format</a:t>
                      </a:r>
                    </a:p>
                  </a:txBody>
                  <a:tcPr/>
                </a:tc>
                <a:tc>
                  <a:txBody>
                    <a:bodyPr/>
                    <a:lstStyle/>
                    <a:p>
                      <a:r>
                        <a:rPr lang="pt-PT" sz="2000" dirty="0"/>
                        <a:t>User</a:t>
                      </a:r>
                      <a:r>
                        <a:rPr lang="pt-PT" sz="2000" baseline="0" dirty="0"/>
                        <a:t> &gt; Bot</a:t>
                      </a:r>
                      <a:endParaRPr lang="pt-PT" sz="2000" dirty="0"/>
                    </a:p>
                  </a:txBody>
                  <a:tcPr/>
                </a:tc>
                <a:tc>
                  <a:txBody>
                    <a:bodyPr/>
                    <a:lstStyle/>
                    <a:p>
                      <a:r>
                        <a:rPr lang="pt-PT" sz="2000" dirty="0"/>
                        <a:t>Bo</a:t>
                      </a:r>
                      <a:r>
                        <a:rPr lang="pt-PT" sz="2000" baseline="0" dirty="0"/>
                        <a:t>t &gt; User</a:t>
                      </a:r>
                      <a:endParaRPr lang="pt-PT" sz="2000" dirty="0"/>
                    </a:p>
                  </a:txBody>
                  <a:tcPr/>
                </a:tc>
                <a:tc>
                  <a:txBody>
                    <a:bodyPr/>
                    <a:lstStyle/>
                    <a:p>
                      <a:r>
                        <a:rPr lang="pt-PT" sz="2000" dirty="0"/>
                        <a:t>Notes</a:t>
                      </a:r>
                    </a:p>
                  </a:txBody>
                  <a:tcPr/>
                </a:tc>
                <a:extLst>
                  <a:ext uri="{0D108BD9-81ED-4DB2-BD59-A6C34878D82A}">
                    <a16:rowId xmlns:a16="http://schemas.microsoft.com/office/drawing/2014/main" val="2336475091"/>
                  </a:ext>
                </a:extLst>
              </a:tr>
              <a:tr h="252000">
                <a:tc>
                  <a:txBody>
                    <a:bodyPr/>
                    <a:lstStyle/>
                    <a:p>
                      <a:r>
                        <a:rPr lang="pt-PT" sz="2000" dirty="0"/>
                        <a:t>Rich Text</a:t>
                      </a:r>
                    </a:p>
                  </a:txBody>
                  <a:tcPr/>
                </a:tc>
                <a:tc>
                  <a:txBody>
                    <a:bodyPr/>
                    <a:lstStyle/>
                    <a:p>
                      <a:r>
                        <a:rPr lang="pt-PT" sz="2000" dirty="0"/>
                        <a:t>Yes</a:t>
                      </a:r>
                    </a:p>
                  </a:txBody>
                  <a:tcPr/>
                </a:tc>
                <a:tc>
                  <a:txBody>
                    <a:bodyPr/>
                    <a:lstStyle/>
                    <a:p>
                      <a:r>
                        <a:rPr lang="pt-PT" sz="2000" dirty="0"/>
                        <a:t>Yes</a:t>
                      </a:r>
                    </a:p>
                  </a:txBody>
                  <a:tcPr/>
                </a:tc>
                <a:tc>
                  <a:txBody>
                    <a:bodyPr/>
                    <a:lstStyle/>
                    <a:p>
                      <a:endParaRPr lang="pt-PT" sz="2000"/>
                    </a:p>
                  </a:txBody>
                  <a:tcPr/>
                </a:tc>
                <a:extLst>
                  <a:ext uri="{0D108BD9-81ED-4DB2-BD59-A6C34878D82A}">
                    <a16:rowId xmlns:a16="http://schemas.microsoft.com/office/drawing/2014/main" val="1541718988"/>
                  </a:ext>
                </a:extLst>
              </a:tr>
              <a:tr h="252000">
                <a:tc>
                  <a:txBody>
                    <a:bodyPr/>
                    <a:lstStyle/>
                    <a:p>
                      <a:r>
                        <a:rPr lang="pt-PT" sz="2000" dirty="0"/>
                        <a:t>Pictures</a:t>
                      </a:r>
                    </a:p>
                  </a:txBody>
                  <a:tcPr/>
                </a:tc>
                <a:tc>
                  <a:txBody>
                    <a:bodyPr/>
                    <a:lstStyle/>
                    <a:p>
                      <a:r>
                        <a:rPr lang="pt-PT" sz="2000" dirty="0"/>
                        <a:t>Yes</a:t>
                      </a:r>
                    </a:p>
                  </a:txBody>
                  <a:tcPr/>
                </a:tc>
                <a:tc>
                  <a:txBody>
                    <a:bodyPr/>
                    <a:lstStyle/>
                    <a:p>
                      <a:r>
                        <a:rPr lang="pt-PT" sz="2000" dirty="0"/>
                        <a:t>Yes</a:t>
                      </a:r>
                    </a:p>
                  </a:txBody>
                  <a:tcPr/>
                </a:tc>
                <a:tc>
                  <a:txBody>
                    <a:bodyPr/>
                    <a:lstStyle/>
                    <a:p>
                      <a:r>
                        <a:rPr lang="pt-PT" sz="2000" dirty="0"/>
                        <a:t>Max</a:t>
                      </a:r>
                      <a:r>
                        <a:rPr lang="pt-PT" sz="2000" baseline="0" dirty="0"/>
                        <a:t> 1024x1024 and 1MB (PNG, JPG or GIF)</a:t>
                      </a:r>
                      <a:endParaRPr lang="pt-PT" sz="2000" dirty="0"/>
                    </a:p>
                  </a:txBody>
                  <a:tcPr/>
                </a:tc>
                <a:extLst>
                  <a:ext uri="{0D108BD9-81ED-4DB2-BD59-A6C34878D82A}">
                    <a16:rowId xmlns:a16="http://schemas.microsoft.com/office/drawing/2014/main" val="4221457169"/>
                  </a:ext>
                </a:extLst>
              </a:tr>
              <a:tr h="252000">
                <a:tc>
                  <a:txBody>
                    <a:bodyPr/>
                    <a:lstStyle/>
                    <a:p>
                      <a:r>
                        <a:rPr lang="pt-PT" sz="2000" dirty="0"/>
                        <a:t>Cards</a:t>
                      </a:r>
                    </a:p>
                  </a:txBody>
                  <a:tcPr/>
                </a:tc>
                <a:tc>
                  <a:txBody>
                    <a:bodyPr/>
                    <a:lstStyle/>
                    <a:p>
                      <a:r>
                        <a:rPr lang="pt-PT" sz="2000" dirty="0"/>
                        <a:t>No</a:t>
                      </a:r>
                    </a:p>
                  </a:txBody>
                  <a:tcPr/>
                </a:tc>
                <a:tc>
                  <a:txBody>
                    <a:bodyPr/>
                    <a:lstStyle/>
                    <a:p>
                      <a:r>
                        <a:rPr lang="pt-PT" sz="2000" dirty="0"/>
                        <a:t>Yes</a:t>
                      </a:r>
                    </a:p>
                  </a:txBody>
                  <a:tcPr/>
                </a:tc>
                <a:tc>
                  <a:txBody>
                    <a:bodyPr/>
                    <a:lstStyle/>
                    <a:p>
                      <a:r>
                        <a:rPr lang="pt-PT" sz="2000" dirty="0"/>
                        <a:t>Hero, Thumbnail and Office 365 Connector cards</a:t>
                      </a:r>
                    </a:p>
                  </a:txBody>
                  <a:tcPr/>
                </a:tc>
                <a:extLst>
                  <a:ext uri="{0D108BD9-81ED-4DB2-BD59-A6C34878D82A}">
                    <a16:rowId xmlns:a16="http://schemas.microsoft.com/office/drawing/2014/main" val="1704691753"/>
                  </a:ext>
                </a:extLst>
              </a:tr>
              <a:tr h="252000">
                <a:tc>
                  <a:txBody>
                    <a:bodyPr/>
                    <a:lstStyle/>
                    <a:p>
                      <a:r>
                        <a:rPr lang="pt-PT" sz="2000" dirty="0"/>
                        <a:t>Emojis</a:t>
                      </a:r>
                    </a:p>
                  </a:txBody>
                  <a:tcPr/>
                </a:tc>
                <a:tc>
                  <a:txBody>
                    <a:bodyPr/>
                    <a:lstStyle/>
                    <a:p>
                      <a:r>
                        <a:rPr lang="pt-PT" sz="2000" dirty="0"/>
                        <a:t>No</a:t>
                      </a:r>
                    </a:p>
                  </a:txBody>
                  <a:tcPr/>
                </a:tc>
                <a:tc>
                  <a:txBody>
                    <a:bodyPr/>
                    <a:lstStyle/>
                    <a:p>
                      <a:r>
                        <a:rPr lang="pt-PT" sz="2000" dirty="0"/>
                        <a:t>Yes</a:t>
                      </a:r>
                    </a:p>
                  </a:txBody>
                  <a:tcPr/>
                </a:tc>
                <a:tc>
                  <a:txBody>
                    <a:bodyPr/>
                    <a:lstStyle/>
                    <a:p>
                      <a:r>
                        <a:rPr lang="pt-PT" sz="2000" dirty="0"/>
                        <a:t>Via UTF-16</a:t>
                      </a:r>
                    </a:p>
                  </a:txBody>
                  <a:tcPr/>
                </a:tc>
                <a:extLst>
                  <a:ext uri="{0D108BD9-81ED-4DB2-BD59-A6C34878D82A}">
                    <a16:rowId xmlns:a16="http://schemas.microsoft.com/office/drawing/2014/main" val="3203154527"/>
                  </a:ext>
                </a:extLst>
              </a:tr>
            </a:tbl>
          </a:graphicData>
        </a:graphic>
      </p:graphicFrame>
    </p:spTree>
    <p:extLst>
      <p:ext uri="{BB962C8B-B14F-4D97-AF65-F5344CB8AC3E}">
        <p14:creationId xmlns:p14="http://schemas.microsoft.com/office/powerpoint/2010/main" val="179865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1D947-5C40-4F79-8B05-571458B1FBFD}"/>
              </a:ext>
            </a:extLst>
          </p:cNvPr>
          <p:cNvSpPr>
            <a:spLocks noGrp="1"/>
          </p:cNvSpPr>
          <p:nvPr>
            <p:ph type="title"/>
          </p:nvPr>
        </p:nvSpPr>
        <p:spPr/>
        <p:txBody>
          <a:bodyPr/>
          <a:lstStyle/>
          <a:p>
            <a:r>
              <a:rPr lang="pt-PT" dirty="0"/>
              <a:t>Creating a Bot</a:t>
            </a:r>
          </a:p>
        </p:txBody>
      </p:sp>
      <p:sp>
        <p:nvSpPr>
          <p:cNvPr id="3" name="Text Placeholder 2">
            <a:extLst>
              <a:ext uri="{FF2B5EF4-FFF2-40B4-BE49-F238E27FC236}">
                <a16:creationId xmlns:a16="http://schemas.microsoft.com/office/drawing/2014/main" id="{EE13557A-1533-4CF0-AF12-AFDC190383E4}"/>
              </a:ext>
            </a:extLst>
          </p:cNvPr>
          <p:cNvSpPr>
            <a:spLocks noGrp="1"/>
          </p:cNvSpPr>
          <p:nvPr>
            <p:ph type="body" sz="quarter" idx="12"/>
          </p:nvPr>
        </p:nvSpPr>
        <p:spPr/>
        <p:txBody>
          <a:bodyPr/>
          <a:lstStyle/>
          <a:p>
            <a:r>
              <a:rPr lang="pt-PT" dirty="0"/>
              <a:t>DEMO</a:t>
            </a:r>
          </a:p>
        </p:txBody>
      </p:sp>
    </p:spTree>
    <p:extLst>
      <p:ext uri="{BB962C8B-B14F-4D97-AF65-F5344CB8AC3E}">
        <p14:creationId xmlns:p14="http://schemas.microsoft.com/office/powerpoint/2010/main" val="140121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pt-PT" dirty="0"/>
              <a:t>Best Practices</a:t>
            </a:r>
            <a:endParaRPr lang="en-US" dirty="0"/>
          </a:p>
        </p:txBody>
      </p:sp>
      <p:sp>
        <p:nvSpPr>
          <p:cNvPr id="3" name="Text Placeholder 2">
            <a:extLst>
              <a:ext uri="{FF2B5EF4-FFF2-40B4-BE49-F238E27FC236}">
                <a16:creationId xmlns:a16="http://schemas.microsoft.com/office/drawing/2014/main" id="{AF79B2C4-5061-478C-99C8-A6A0E932F5E3}"/>
              </a:ext>
            </a:extLst>
          </p:cNvPr>
          <p:cNvSpPr>
            <a:spLocks noGrp="1"/>
          </p:cNvSpPr>
          <p:nvPr>
            <p:ph type="body" sz="quarter" idx="10"/>
          </p:nvPr>
        </p:nvSpPr>
        <p:spPr>
          <a:xfrm>
            <a:off x="363794" y="1584640"/>
            <a:ext cx="11700388" cy="4025717"/>
          </a:xfrm>
        </p:spPr>
        <p:txBody>
          <a:bodyPr/>
          <a:lstStyle/>
          <a:p>
            <a:pPr>
              <a:buClr>
                <a:schemeClr val="accent4"/>
              </a:buClr>
            </a:pPr>
            <a:r>
              <a:rPr lang="pt-PT" sz="3200" dirty="0">
                <a:solidFill>
                  <a:schemeClr val="tx1">
                    <a:lumMod val="65000"/>
                    <a:lumOff val="35000"/>
                  </a:schemeClr>
                </a:solidFill>
              </a:rPr>
              <a:t>Whether used as a CLI for your SaaS, or to manage workflows, create the experience that makes the most sense for your end users</a:t>
            </a:r>
          </a:p>
          <a:p>
            <a:pPr>
              <a:buClr>
                <a:schemeClr val="accent4"/>
              </a:buClr>
            </a:pPr>
            <a:r>
              <a:rPr lang="pt-PT" sz="3200" dirty="0">
                <a:solidFill>
                  <a:schemeClr val="tx1">
                    <a:lumMod val="65000"/>
                    <a:lumOff val="35000"/>
                  </a:schemeClr>
                </a:solidFill>
              </a:rPr>
              <a:t>Use context to provide the appropriate functionality in channel vs 1:1 chat</a:t>
            </a:r>
          </a:p>
          <a:p>
            <a:pPr>
              <a:buClr>
                <a:schemeClr val="accent4"/>
              </a:buClr>
            </a:pPr>
            <a:r>
              <a:rPr lang="pt-PT" sz="3200" dirty="0">
                <a:solidFill>
                  <a:schemeClr val="tx1">
                    <a:lumMod val="65000"/>
                    <a:lumOff val="35000"/>
                  </a:schemeClr>
                </a:solidFill>
              </a:rPr>
              <a:t>Leverage the Bot Framework and Microsoft Teams SDKs to easily consume APIs</a:t>
            </a:r>
          </a:p>
          <a:p>
            <a:pPr>
              <a:buClr>
                <a:schemeClr val="accent4"/>
              </a:buClr>
            </a:pPr>
            <a:r>
              <a:rPr lang="pt-PT" sz="3200" dirty="0">
                <a:solidFill>
                  <a:schemeClr val="tx1">
                    <a:lumMod val="65000"/>
                    <a:lumOff val="35000"/>
                  </a:schemeClr>
                </a:solidFill>
              </a:rPr>
              <a:t>Use the input menu to keep your end users “on rails”</a:t>
            </a:r>
          </a:p>
        </p:txBody>
      </p:sp>
      <p:sp>
        <p:nvSpPr>
          <p:cNvPr id="5" name="Footer Placeholder 3">
            <a:extLst>
              <a:ext uri="{FF2B5EF4-FFF2-40B4-BE49-F238E27FC236}">
                <a16:creationId xmlns:a16="http://schemas.microsoft.com/office/drawing/2014/main" id="{40E1D68E-2FC6-414E-AA01-9F7385D47A99}"/>
              </a:ext>
            </a:extLst>
          </p:cNvPr>
          <p:cNvSpPr>
            <a:spLocks noGrp="1"/>
          </p:cNvSpPr>
          <p:nvPr>
            <p:ph type="ftr" sz="quarter" idx="11"/>
          </p:nvPr>
        </p:nvSpPr>
        <p:spPr>
          <a:xfrm>
            <a:off x="7964488" y="295272"/>
            <a:ext cx="4197350" cy="371475"/>
          </a:xfrm>
        </p:spPr>
        <p:txBody>
          <a:bodyPr/>
          <a:lstStyle/>
          <a:p>
            <a:pPr>
              <a:defRPr/>
            </a:pPr>
            <a:r>
              <a:rPr lang="en-US" sz="14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rPr>
              <a:t>3</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solidFill>
                  <a:schemeClr val="tx1">
                    <a:lumMod val="75000"/>
                    <a:lumOff val="25000"/>
                  </a:schemeClr>
                </a:solidFill>
              </a:rPr>
              <a:t>BOTS</a:t>
            </a:r>
          </a:p>
          <a:p>
            <a:endParaRPr lang="en-US" dirty="0"/>
          </a:p>
        </p:txBody>
      </p:sp>
    </p:spTree>
    <p:extLst>
      <p:ext uri="{BB962C8B-B14F-4D97-AF65-F5344CB8AC3E}">
        <p14:creationId xmlns:p14="http://schemas.microsoft.com/office/powerpoint/2010/main" val="106304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pt-PT" dirty="0"/>
              <a:t>Packaging</a:t>
            </a:r>
            <a:endParaRPr lang="en-US" dirty="0"/>
          </a:p>
        </p:txBody>
      </p:sp>
      <p:sp>
        <p:nvSpPr>
          <p:cNvPr id="5" name="Footer Placeholder 3">
            <a:extLst>
              <a:ext uri="{FF2B5EF4-FFF2-40B4-BE49-F238E27FC236}">
                <a16:creationId xmlns:a16="http://schemas.microsoft.com/office/drawing/2014/main" id="{40E1D68E-2FC6-414E-AA01-9F7385D47A99}"/>
              </a:ext>
            </a:extLst>
          </p:cNvPr>
          <p:cNvSpPr>
            <a:spLocks noGrp="1"/>
          </p:cNvSpPr>
          <p:nvPr>
            <p:ph type="ftr" sz="quarter" idx="11"/>
          </p:nvPr>
        </p:nvSpPr>
        <p:spPr>
          <a:xfrm>
            <a:off x="7964488" y="295272"/>
            <a:ext cx="4197350" cy="371475"/>
          </a:xfrm>
        </p:spPr>
        <p:txBody>
          <a:bodyPr/>
          <a:lstStyle/>
          <a:p>
            <a:pPr>
              <a:defRPr/>
            </a:pPr>
            <a:r>
              <a:rPr lang="en-US" sz="14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rPr>
              <a:t>3</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solidFill>
                  <a:schemeClr val="tx1">
                    <a:lumMod val="75000"/>
                    <a:lumOff val="25000"/>
                  </a:schemeClr>
                </a:solidFill>
              </a:rPr>
              <a:t>BOTS</a:t>
            </a:r>
          </a:p>
          <a:p>
            <a:endParaRPr lang="en-US" dirty="0"/>
          </a:p>
        </p:txBody>
      </p:sp>
      <p:sp>
        <p:nvSpPr>
          <p:cNvPr id="7" name="TextBox 6">
            <a:extLst>
              <a:ext uri="{FF2B5EF4-FFF2-40B4-BE49-F238E27FC236}">
                <a16:creationId xmlns:a16="http://schemas.microsoft.com/office/drawing/2014/main" id="{C325A38A-F15C-4E85-88C9-3B41A8D475DF}"/>
              </a:ext>
            </a:extLst>
          </p:cNvPr>
          <p:cNvSpPr txBox="1"/>
          <p:nvPr/>
        </p:nvSpPr>
        <p:spPr>
          <a:xfrm>
            <a:off x="431667" y="1212849"/>
            <a:ext cx="6744154" cy="5047536"/>
          </a:xfrm>
          <a:prstGeom prst="rect">
            <a:avLst/>
          </a:prstGeom>
          <a:noFill/>
        </p:spPr>
        <p:txBody>
          <a:bodyPr wrap="none" rtlCol="0">
            <a:spAutoFit/>
          </a:bodyPr>
          <a:lstStyle/>
          <a:p>
            <a:pPr>
              <a:tabLst>
                <a:tab pos="179388" algn="l"/>
                <a:tab pos="360363" algn="l"/>
                <a:tab pos="539750" algn="l"/>
                <a:tab pos="720725" algn="l"/>
              </a:tabLst>
            </a:pPr>
            <a:r>
              <a:rPr lang="pt-PT" sz="1400" dirty="0">
                <a:solidFill>
                  <a:schemeClr val="tx1">
                    <a:lumMod val="65000"/>
                    <a:lumOff val="35000"/>
                  </a:schemeClr>
                </a:solidFill>
                <a:latin typeface="Consolas" panose="020B0609020204030204" pitchFamily="49" charset="0"/>
              </a:rPr>
              <a:t> "bots": [</a:t>
            </a:r>
          </a:p>
          <a:p>
            <a:pPr>
              <a:tabLst>
                <a:tab pos="179388" algn="l"/>
                <a:tab pos="360363" algn="l"/>
                <a:tab pos="539750" algn="l"/>
                <a:tab pos="720725" algn="l"/>
              </a:tabLst>
            </a:pPr>
            <a:r>
              <a:rPr lang="pt-PT" sz="1400" dirty="0">
                <a:solidFill>
                  <a:schemeClr val="tx1">
                    <a:lumMod val="65000"/>
                    <a:lumOff val="35000"/>
                  </a:schemeClr>
                </a:solidFill>
                <a:latin typeface="Consolas" panose="020B0609020204030204" pitchFamily="49" charset="0"/>
              </a:rPr>
              <a:t>    {</a:t>
            </a:r>
          </a:p>
          <a:p>
            <a:pPr>
              <a:tabLst>
                <a:tab pos="179388" algn="l"/>
                <a:tab pos="360363" algn="l"/>
                <a:tab pos="539750" algn="l"/>
                <a:tab pos="720725" algn="l"/>
              </a:tabLst>
            </a:pPr>
            <a:r>
              <a:rPr lang="pt-PT" sz="1400" dirty="0">
                <a:solidFill>
                  <a:schemeClr val="tx1">
                    <a:lumMod val="65000"/>
                    <a:lumOff val="35000"/>
                  </a:schemeClr>
                </a:solidFill>
                <a:latin typeface="Consolas" panose="020B0609020204030204" pitchFamily="49" charset="0"/>
              </a:rPr>
              <a:t>      "</a:t>
            </a:r>
            <a:r>
              <a:rPr lang="pt-PT" sz="1400" b="1" dirty="0">
                <a:solidFill>
                  <a:schemeClr val="accent4"/>
                </a:solidFill>
                <a:latin typeface="Consolas" panose="020B0609020204030204" pitchFamily="49" charset="0"/>
              </a:rPr>
              <a:t>botId</a:t>
            </a:r>
            <a:r>
              <a:rPr lang="pt-PT" sz="1400" dirty="0">
                <a:solidFill>
                  <a:schemeClr val="tx1">
                    <a:lumMod val="65000"/>
                    <a:lumOff val="35000"/>
                  </a:schemeClr>
                </a:solidFill>
                <a:latin typeface="Consolas" panose="020B0609020204030204" pitchFamily="49" charset="0"/>
              </a:rPr>
              <a:t>": "%MICROSOFT-APP-ID-REGISTERED-WITH-BOT-FRAMEWORK%",</a:t>
            </a:r>
          </a:p>
          <a:p>
            <a:pPr>
              <a:tabLst>
                <a:tab pos="179388" algn="l"/>
                <a:tab pos="360363" algn="l"/>
                <a:tab pos="539750" algn="l"/>
                <a:tab pos="720725" algn="l"/>
              </a:tabLst>
            </a:pPr>
            <a:r>
              <a:rPr lang="pt-PT" sz="1400" dirty="0">
                <a:solidFill>
                  <a:schemeClr val="tx1">
                    <a:lumMod val="65000"/>
                    <a:lumOff val="35000"/>
                  </a:schemeClr>
                </a:solidFill>
                <a:latin typeface="Consolas" panose="020B0609020204030204" pitchFamily="49" charset="0"/>
              </a:rPr>
              <a:t>      "needsChannelSelector": "true",</a:t>
            </a:r>
          </a:p>
          <a:p>
            <a:pPr>
              <a:tabLst>
                <a:tab pos="179388" algn="l"/>
                <a:tab pos="360363" algn="l"/>
                <a:tab pos="539750" algn="l"/>
                <a:tab pos="720725" algn="l"/>
              </a:tabLst>
            </a:pPr>
            <a:r>
              <a:rPr lang="pt-PT" sz="1400" dirty="0">
                <a:solidFill>
                  <a:schemeClr val="tx1">
                    <a:lumMod val="65000"/>
                    <a:lumOff val="35000"/>
                  </a:schemeClr>
                </a:solidFill>
                <a:latin typeface="Consolas" panose="020B0609020204030204" pitchFamily="49" charset="0"/>
              </a:rPr>
              <a:t>      "isNotificationOnly": "false",</a:t>
            </a:r>
          </a:p>
          <a:p>
            <a:pPr>
              <a:tabLst>
                <a:tab pos="179388" algn="l"/>
                <a:tab pos="360363" algn="l"/>
                <a:tab pos="539750" algn="l"/>
                <a:tab pos="720725" algn="l"/>
              </a:tabLst>
            </a:pPr>
            <a:r>
              <a:rPr lang="pt-PT" sz="1400" dirty="0">
                <a:solidFill>
                  <a:schemeClr val="tx1">
                    <a:lumMod val="65000"/>
                    <a:lumOff val="35000"/>
                  </a:schemeClr>
                </a:solidFill>
                <a:latin typeface="Consolas" panose="020B0609020204030204" pitchFamily="49" charset="0"/>
              </a:rPr>
              <a:t>      "scopes": [ "team", "personal" ],</a:t>
            </a:r>
          </a:p>
          <a:p>
            <a:pPr>
              <a:tabLst>
                <a:tab pos="179388" algn="l"/>
                <a:tab pos="360363" algn="l"/>
                <a:tab pos="539750" algn="l"/>
                <a:tab pos="720725" algn="l"/>
              </a:tabLst>
            </a:pPr>
            <a:r>
              <a:rPr lang="pt-PT" sz="1400" dirty="0">
                <a:solidFill>
                  <a:schemeClr val="tx1">
                    <a:lumMod val="65000"/>
                    <a:lumOff val="35000"/>
                  </a:schemeClr>
                </a:solidFill>
                <a:latin typeface="Consolas" panose="020B0609020204030204" pitchFamily="49" charset="0"/>
              </a:rPr>
              <a:t>      "commandLists": [</a:t>
            </a:r>
          </a:p>
          <a:p>
            <a:pPr>
              <a:tabLst>
                <a:tab pos="179388" algn="l"/>
                <a:tab pos="360363" algn="l"/>
                <a:tab pos="539750" algn="l"/>
                <a:tab pos="720725" algn="l"/>
              </a:tabLst>
            </a:pPr>
            <a:r>
              <a:rPr lang="pt-PT" sz="1400" dirty="0">
                <a:solidFill>
                  <a:schemeClr val="tx1">
                    <a:lumMod val="65000"/>
                    <a:lumOff val="35000"/>
                  </a:schemeClr>
                </a:solidFill>
                <a:latin typeface="Consolas" panose="020B0609020204030204" pitchFamily="49" charset="0"/>
              </a:rPr>
              <a:t>        {</a:t>
            </a:r>
          </a:p>
          <a:p>
            <a:pPr>
              <a:tabLst>
                <a:tab pos="179388" algn="l"/>
                <a:tab pos="360363" algn="l"/>
                <a:tab pos="539750" algn="l"/>
                <a:tab pos="720725" algn="l"/>
              </a:tabLst>
            </a:pPr>
            <a:r>
              <a:rPr lang="pt-PT" sz="1400" dirty="0">
                <a:solidFill>
                  <a:schemeClr val="tx1">
                    <a:lumMod val="65000"/>
                    <a:lumOff val="35000"/>
                  </a:schemeClr>
                </a:solidFill>
                <a:latin typeface="Consolas" panose="020B0609020204030204" pitchFamily="49" charset="0"/>
              </a:rPr>
              <a:t>          "</a:t>
            </a:r>
            <a:r>
              <a:rPr lang="pt-PT" sz="1400" b="1" dirty="0">
                <a:solidFill>
                  <a:schemeClr val="accent4"/>
                </a:solidFill>
                <a:latin typeface="Consolas" panose="020B0609020204030204" pitchFamily="49" charset="0"/>
              </a:rPr>
              <a:t>scopes</a:t>
            </a:r>
            <a:r>
              <a:rPr lang="pt-PT" sz="1400" dirty="0">
                <a:solidFill>
                  <a:schemeClr val="tx1">
                    <a:lumMod val="65000"/>
                    <a:lumOff val="35000"/>
                  </a:schemeClr>
                </a:solidFill>
                <a:latin typeface="Consolas" panose="020B0609020204030204" pitchFamily="49" charset="0"/>
              </a:rPr>
              <a:t>": ["team"],</a:t>
            </a:r>
          </a:p>
          <a:p>
            <a:pPr>
              <a:tabLst>
                <a:tab pos="179388" algn="l"/>
                <a:tab pos="360363" algn="l"/>
                <a:tab pos="539750" algn="l"/>
                <a:tab pos="720725" algn="l"/>
              </a:tabLst>
            </a:pPr>
            <a:r>
              <a:rPr lang="pt-PT" sz="1400" dirty="0">
                <a:solidFill>
                  <a:schemeClr val="tx1">
                    <a:lumMod val="65000"/>
                    <a:lumOff val="35000"/>
                  </a:schemeClr>
                </a:solidFill>
                <a:latin typeface="Consolas" panose="020B0609020204030204" pitchFamily="49" charset="0"/>
              </a:rPr>
              <a:t>          "</a:t>
            </a:r>
            <a:r>
              <a:rPr lang="pt-PT" sz="1400" b="1" dirty="0">
                <a:solidFill>
                  <a:schemeClr val="accent4"/>
                </a:solidFill>
                <a:latin typeface="Consolas" panose="020B0609020204030204" pitchFamily="49" charset="0"/>
              </a:rPr>
              <a:t>commands</a:t>
            </a:r>
            <a:r>
              <a:rPr lang="pt-PT" sz="1400" dirty="0">
                <a:solidFill>
                  <a:schemeClr val="tx1">
                    <a:lumMod val="65000"/>
                    <a:lumOff val="35000"/>
                  </a:schemeClr>
                </a:solidFill>
                <a:latin typeface="Consolas" panose="020B0609020204030204" pitchFamily="49" charset="0"/>
              </a:rPr>
              <a:t>": [</a:t>
            </a:r>
          </a:p>
          <a:p>
            <a:pPr>
              <a:tabLst>
                <a:tab pos="179388" algn="l"/>
                <a:tab pos="360363" algn="l"/>
                <a:tab pos="539750" algn="l"/>
                <a:tab pos="720725" algn="l"/>
              </a:tabLst>
            </a:pPr>
            <a:r>
              <a:rPr lang="pt-PT" sz="1400" dirty="0">
                <a:solidFill>
                  <a:schemeClr val="tx1">
                    <a:lumMod val="65000"/>
                    <a:lumOff val="35000"/>
                  </a:schemeClr>
                </a:solidFill>
                <a:latin typeface="Consolas" panose="020B0609020204030204" pitchFamily="49" charset="0"/>
              </a:rPr>
              <a:t>            {</a:t>
            </a:r>
          </a:p>
          <a:p>
            <a:pPr>
              <a:tabLst>
                <a:tab pos="179388" algn="l"/>
                <a:tab pos="360363" algn="l"/>
                <a:tab pos="539750" algn="l"/>
                <a:tab pos="720725" algn="l"/>
              </a:tabLst>
            </a:pPr>
            <a:r>
              <a:rPr lang="pt-PT" sz="1400" dirty="0">
                <a:solidFill>
                  <a:schemeClr val="tx1">
                    <a:lumMod val="65000"/>
                    <a:lumOff val="35000"/>
                  </a:schemeClr>
                </a:solidFill>
                <a:latin typeface="Consolas" panose="020B0609020204030204" pitchFamily="49" charset="0"/>
              </a:rPr>
              <a:t>              "title": "Command 1",</a:t>
            </a:r>
          </a:p>
          <a:p>
            <a:pPr>
              <a:tabLst>
                <a:tab pos="179388" algn="l"/>
                <a:tab pos="360363" algn="l"/>
                <a:tab pos="539750" algn="l"/>
                <a:tab pos="720725" algn="l"/>
              </a:tabLst>
            </a:pPr>
            <a:r>
              <a:rPr lang="pt-PT" sz="1400" dirty="0">
                <a:solidFill>
                  <a:schemeClr val="tx1">
                    <a:lumMod val="65000"/>
                    <a:lumOff val="35000"/>
                  </a:schemeClr>
                </a:solidFill>
                <a:latin typeface="Consolas" panose="020B0609020204030204" pitchFamily="49" charset="0"/>
              </a:rPr>
              <a:t>              "description": "Description of Command 1"</a:t>
            </a:r>
          </a:p>
          <a:p>
            <a:pPr>
              <a:tabLst>
                <a:tab pos="179388" algn="l"/>
                <a:tab pos="360363" algn="l"/>
                <a:tab pos="539750" algn="l"/>
                <a:tab pos="720725" algn="l"/>
              </a:tabLst>
            </a:pPr>
            <a:r>
              <a:rPr lang="pt-PT" sz="1400" dirty="0">
                <a:solidFill>
                  <a:schemeClr val="tx1">
                    <a:lumMod val="65000"/>
                    <a:lumOff val="35000"/>
                  </a:schemeClr>
                </a:solidFill>
                <a:latin typeface="Consolas" panose="020B0609020204030204" pitchFamily="49" charset="0"/>
              </a:rPr>
              <a:t>            },</a:t>
            </a:r>
          </a:p>
          <a:p>
            <a:pPr>
              <a:tabLst>
                <a:tab pos="179388" algn="l"/>
                <a:tab pos="360363" algn="l"/>
                <a:tab pos="539750" algn="l"/>
                <a:tab pos="720725" algn="l"/>
              </a:tabLst>
            </a:pPr>
            <a:r>
              <a:rPr lang="pt-PT" sz="1400" dirty="0">
                <a:solidFill>
                  <a:schemeClr val="tx1">
                    <a:lumMod val="65000"/>
                    <a:lumOff val="35000"/>
                  </a:schemeClr>
                </a:solidFill>
                <a:latin typeface="Consolas" panose="020B0609020204030204" pitchFamily="49" charset="0"/>
              </a:rPr>
              <a:t>            {</a:t>
            </a:r>
          </a:p>
          <a:p>
            <a:pPr>
              <a:tabLst>
                <a:tab pos="179388" algn="l"/>
                <a:tab pos="360363" algn="l"/>
                <a:tab pos="539750" algn="l"/>
                <a:tab pos="720725" algn="l"/>
              </a:tabLst>
            </a:pPr>
            <a:r>
              <a:rPr lang="pt-PT" sz="1400" dirty="0">
                <a:solidFill>
                  <a:schemeClr val="tx1">
                    <a:lumMod val="65000"/>
                    <a:lumOff val="35000"/>
                  </a:schemeClr>
                </a:solidFill>
                <a:latin typeface="Consolas" panose="020B0609020204030204" pitchFamily="49" charset="0"/>
              </a:rPr>
              <a:t>              "title": "Command N",</a:t>
            </a:r>
          </a:p>
          <a:p>
            <a:pPr>
              <a:tabLst>
                <a:tab pos="179388" algn="l"/>
                <a:tab pos="360363" algn="l"/>
                <a:tab pos="539750" algn="l"/>
                <a:tab pos="720725" algn="l"/>
              </a:tabLst>
            </a:pPr>
            <a:r>
              <a:rPr lang="pt-PT" sz="1400" dirty="0">
                <a:solidFill>
                  <a:schemeClr val="tx1">
                    <a:lumMod val="65000"/>
                    <a:lumOff val="35000"/>
                  </a:schemeClr>
                </a:solidFill>
                <a:latin typeface="Consolas" panose="020B0609020204030204" pitchFamily="49" charset="0"/>
              </a:rPr>
              <a:t>              "description": "Description of Command N"</a:t>
            </a:r>
          </a:p>
          <a:p>
            <a:pPr>
              <a:tabLst>
                <a:tab pos="179388" algn="l"/>
                <a:tab pos="360363" algn="l"/>
                <a:tab pos="539750" algn="l"/>
                <a:tab pos="720725" algn="l"/>
              </a:tabLst>
            </a:pPr>
            <a:r>
              <a:rPr lang="pt-PT" sz="1400" dirty="0">
                <a:solidFill>
                  <a:schemeClr val="tx1">
                    <a:lumMod val="65000"/>
                    <a:lumOff val="35000"/>
                  </a:schemeClr>
                </a:solidFill>
                <a:latin typeface="Consolas" panose="020B0609020204030204" pitchFamily="49" charset="0"/>
              </a:rPr>
              <a:t>            }</a:t>
            </a:r>
          </a:p>
          <a:p>
            <a:pPr>
              <a:tabLst>
                <a:tab pos="179388" algn="l"/>
                <a:tab pos="360363" algn="l"/>
                <a:tab pos="539750" algn="l"/>
                <a:tab pos="720725" algn="l"/>
              </a:tabLst>
            </a:pPr>
            <a:r>
              <a:rPr lang="pt-PT" sz="1400" dirty="0">
                <a:solidFill>
                  <a:schemeClr val="tx1">
                    <a:lumMod val="65000"/>
                    <a:lumOff val="35000"/>
                  </a:schemeClr>
                </a:solidFill>
                <a:latin typeface="Consolas" panose="020B0609020204030204" pitchFamily="49" charset="0"/>
              </a:rPr>
              <a:t>          ]</a:t>
            </a:r>
          </a:p>
          <a:p>
            <a:pPr>
              <a:tabLst>
                <a:tab pos="179388" algn="l"/>
                <a:tab pos="360363" algn="l"/>
                <a:tab pos="539750" algn="l"/>
                <a:tab pos="720725" algn="l"/>
              </a:tabLst>
            </a:pPr>
            <a:r>
              <a:rPr lang="pt-PT" sz="1400" dirty="0">
                <a:solidFill>
                  <a:schemeClr val="tx1">
                    <a:lumMod val="65000"/>
                    <a:lumOff val="35000"/>
                  </a:schemeClr>
                </a:solidFill>
                <a:latin typeface="Consolas" panose="020B0609020204030204" pitchFamily="49" charset="0"/>
              </a:rPr>
              <a:t>        }</a:t>
            </a:r>
          </a:p>
          <a:p>
            <a:pPr>
              <a:tabLst>
                <a:tab pos="179388" algn="l"/>
                <a:tab pos="360363" algn="l"/>
                <a:tab pos="539750" algn="l"/>
                <a:tab pos="720725" algn="l"/>
              </a:tabLst>
            </a:pPr>
            <a:r>
              <a:rPr lang="pt-PT" sz="1400" dirty="0">
                <a:solidFill>
                  <a:schemeClr val="tx1">
                    <a:lumMod val="65000"/>
                    <a:lumOff val="35000"/>
                  </a:schemeClr>
                </a:solidFill>
                <a:latin typeface="Consolas" panose="020B0609020204030204" pitchFamily="49" charset="0"/>
              </a:rPr>
              <a:t>		]</a:t>
            </a:r>
          </a:p>
          <a:p>
            <a:pPr>
              <a:tabLst>
                <a:tab pos="179388" algn="l"/>
                <a:tab pos="360363" algn="l"/>
                <a:tab pos="539750" algn="l"/>
                <a:tab pos="720725" algn="l"/>
              </a:tabLst>
            </a:pPr>
            <a:r>
              <a:rPr lang="pt-PT" sz="1400" dirty="0">
                <a:solidFill>
                  <a:schemeClr val="tx1">
                    <a:lumMod val="65000"/>
                    <a:lumOff val="35000"/>
                  </a:schemeClr>
                </a:solidFill>
                <a:latin typeface="Consolas" panose="020B0609020204030204" pitchFamily="49" charset="0"/>
              </a:rPr>
              <a:t>    }</a:t>
            </a:r>
          </a:p>
          <a:p>
            <a:pPr>
              <a:tabLst>
                <a:tab pos="179388" algn="l"/>
                <a:tab pos="360363" algn="l"/>
                <a:tab pos="539750" algn="l"/>
                <a:tab pos="720725" algn="l"/>
              </a:tabLst>
            </a:pPr>
            <a:r>
              <a:rPr lang="pt-PT" sz="1400" dirty="0">
                <a:solidFill>
                  <a:schemeClr val="tx1">
                    <a:lumMod val="65000"/>
                    <a:lumOff val="35000"/>
                  </a:schemeClr>
                </a:solidFill>
                <a:latin typeface="Consolas" panose="020B0609020204030204" pitchFamily="49" charset="0"/>
              </a:rPr>
              <a:t>  ],</a:t>
            </a:r>
          </a:p>
        </p:txBody>
      </p:sp>
    </p:spTree>
    <p:extLst>
      <p:ext uri="{BB962C8B-B14F-4D97-AF65-F5344CB8AC3E}">
        <p14:creationId xmlns:p14="http://schemas.microsoft.com/office/powerpoint/2010/main" val="582303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Agenda</a:t>
            </a:r>
            <a:br>
              <a:rPr lang="en-US" dirty="0"/>
            </a:br>
            <a:endParaRPr lang="en-US" dirty="0"/>
          </a:p>
        </p:txBody>
      </p:sp>
      <p:grpSp>
        <p:nvGrpSpPr>
          <p:cNvPr id="6" name="Group 5">
            <a:extLst>
              <a:ext uri="{FF2B5EF4-FFF2-40B4-BE49-F238E27FC236}">
                <a16:creationId xmlns:a16="http://schemas.microsoft.com/office/drawing/2014/main" id="{C1B53624-87DA-475A-A95B-13A17363EEA3}"/>
              </a:ext>
            </a:extLst>
          </p:cNvPr>
          <p:cNvGrpSpPr/>
          <p:nvPr/>
        </p:nvGrpSpPr>
        <p:grpSpPr>
          <a:xfrm>
            <a:off x="7097633" y="2416692"/>
            <a:ext cx="2066399" cy="1917604"/>
            <a:chOff x="7097633" y="2416692"/>
            <a:chExt cx="2066399" cy="1917604"/>
          </a:xfrm>
        </p:grpSpPr>
        <p:sp>
          <p:nvSpPr>
            <p:cNvPr id="47" name="TextBox 46">
              <a:extLst>
                <a:ext uri="{FF2B5EF4-FFF2-40B4-BE49-F238E27FC236}">
                  <a16:creationId xmlns:a16="http://schemas.microsoft.com/office/drawing/2014/main" id="{8B6B2C0C-06F7-4651-9120-54816A444C19}"/>
                </a:ext>
              </a:extLst>
            </p:cNvPr>
            <p:cNvSpPr txBox="1"/>
            <p:nvPr/>
          </p:nvSpPr>
          <p:spPr>
            <a:xfrm>
              <a:off x="7235154" y="2416692"/>
              <a:ext cx="1323567" cy="307777"/>
            </a:xfrm>
            <a:prstGeom prst="rect">
              <a:avLst/>
            </a:prstGeom>
            <a:noFill/>
          </p:spPr>
          <p:txBody>
            <a:bodyPr wrap="none" rtlCol="0">
              <a:spAutoFit/>
            </a:bodyPr>
            <a:lstStyle/>
            <a:p>
              <a:r>
                <a:rPr lang="pt-PT" sz="1400" dirty="0">
                  <a:solidFill>
                    <a:schemeClr val="tx1">
                      <a:lumMod val="75000"/>
                      <a:lumOff val="25000"/>
                    </a:schemeClr>
                  </a:solidFill>
                </a:rPr>
                <a:t>CONNECTORS</a:t>
              </a:r>
            </a:p>
          </p:txBody>
        </p:sp>
        <p:cxnSp>
          <p:nvCxnSpPr>
            <p:cNvPr id="48" name="Straight Connector 47">
              <a:extLst>
                <a:ext uri="{FF2B5EF4-FFF2-40B4-BE49-F238E27FC236}">
                  <a16:creationId xmlns:a16="http://schemas.microsoft.com/office/drawing/2014/main" id="{0CB33D24-767D-4C95-B681-214A847E3BFC}"/>
                </a:ext>
              </a:extLst>
            </p:cNvPr>
            <p:cNvCxnSpPr>
              <a:cxnSpLocks/>
            </p:cNvCxnSpPr>
            <p:nvPr/>
          </p:nvCxnSpPr>
          <p:spPr>
            <a:xfrm flipV="1">
              <a:off x="7235154" y="2517336"/>
              <a:ext cx="0" cy="849407"/>
            </a:xfrm>
            <a:prstGeom prst="line">
              <a:avLst/>
            </a:prstGeom>
            <a:ln w="1270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B751DD93-241C-45E7-8155-BF5717464731}"/>
                </a:ext>
              </a:extLst>
            </p:cNvPr>
            <p:cNvSpPr/>
            <p:nvPr/>
          </p:nvSpPr>
          <p:spPr>
            <a:xfrm>
              <a:off x="7097633" y="3376585"/>
              <a:ext cx="2066399" cy="514415"/>
            </a:xfrm>
            <a:prstGeom prst="rect">
              <a:avLst/>
            </a:prstGeom>
            <a:solidFill>
              <a:srgbClr val="FFC000"/>
            </a:solidFill>
            <a:ln w="12700">
              <a:noFill/>
            </a:ln>
          </p:spPr>
          <p:style>
            <a:lnRef idx="2">
              <a:schemeClr val="dk1"/>
            </a:lnRef>
            <a:fillRef idx="1">
              <a:schemeClr val="lt1"/>
            </a:fillRef>
            <a:effectRef idx="0">
              <a:schemeClr val="dk1"/>
            </a:effectRef>
            <a:fontRef idx="minor">
              <a:schemeClr val="dk1"/>
            </a:fontRef>
          </p:style>
          <p:txBody>
            <a:bodyPr rtlCol="0" anchor="ctr"/>
            <a:lstStyle/>
            <a:p>
              <a:r>
                <a:rPr lang="pt-PT" sz="2800" dirty="0">
                  <a:solidFill>
                    <a:schemeClr val="accent3">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4</a:t>
              </a:r>
            </a:p>
          </p:txBody>
        </p:sp>
        <p:pic>
          <p:nvPicPr>
            <p:cNvPr id="69" name="Graphic 68">
              <a:extLst>
                <a:ext uri="{FF2B5EF4-FFF2-40B4-BE49-F238E27FC236}">
                  <a16:creationId xmlns:a16="http://schemas.microsoft.com/office/drawing/2014/main" id="{6D69276B-5E63-481A-89A2-CBAD53B47E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45406" y="3974205"/>
              <a:ext cx="360090" cy="360091"/>
            </a:xfrm>
            <a:prstGeom prst="rect">
              <a:avLst/>
            </a:prstGeom>
          </p:spPr>
        </p:pic>
      </p:grpSp>
      <p:grpSp>
        <p:nvGrpSpPr>
          <p:cNvPr id="4" name="Group 3">
            <a:extLst>
              <a:ext uri="{FF2B5EF4-FFF2-40B4-BE49-F238E27FC236}">
                <a16:creationId xmlns:a16="http://schemas.microsoft.com/office/drawing/2014/main" id="{52176351-B3AE-4199-A187-F631154CBF88}"/>
              </a:ext>
            </a:extLst>
          </p:cNvPr>
          <p:cNvGrpSpPr/>
          <p:nvPr/>
        </p:nvGrpSpPr>
        <p:grpSpPr>
          <a:xfrm>
            <a:off x="4829034" y="2470792"/>
            <a:ext cx="2271599" cy="1863724"/>
            <a:chOff x="4829034" y="2470792"/>
            <a:chExt cx="2271599" cy="1863724"/>
          </a:xfrm>
        </p:grpSpPr>
        <p:sp>
          <p:nvSpPr>
            <p:cNvPr id="44" name="TextBox 43">
              <a:extLst>
                <a:ext uri="{FF2B5EF4-FFF2-40B4-BE49-F238E27FC236}">
                  <a16:creationId xmlns:a16="http://schemas.microsoft.com/office/drawing/2014/main" id="{B95C08BF-5F01-41BC-957A-C292D3AE02A0}"/>
                </a:ext>
              </a:extLst>
            </p:cNvPr>
            <p:cNvSpPr txBox="1"/>
            <p:nvPr/>
          </p:nvSpPr>
          <p:spPr>
            <a:xfrm>
              <a:off x="4943627" y="2470792"/>
              <a:ext cx="604589" cy="307777"/>
            </a:xfrm>
            <a:prstGeom prst="rect">
              <a:avLst/>
            </a:prstGeom>
            <a:noFill/>
          </p:spPr>
          <p:txBody>
            <a:bodyPr wrap="none" rtlCol="0">
              <a:spAutoFit/>
            </a:bodyPr>
            <a:lstStyle/>
            <a:p>
              <a:r>
                <a:rPr lang="pt-PT" sz="1400" dirty="0">
                  <a:solidFill>
                    <a:schemeClr val="tx1">
                      <a:lumMod val="75000"/>
                      <a:lumOff val="25000"/>
                    </a:schemeClr>
                  </a:solidFill>
                </a:rPr>
                <a:t>BOTS</a:t>
              </a:r>
            </a:p>
          </p:txBody>
        </p:sp>
        <p:cxnSp>
          <p:nvCxnSpPr>
            <p:cNvPr id="45" name="Straight Connector 44">
              <a:extLst>
                <a:ext uri="{FF2B5EF4-FFF2-40B4-BE49-F238E27FC236}">
                  <a16:creationId xmlns:a16="http://schemas.microsoft.com/office/drawing/2014/main" id="{5772EA5A-ED6B-4EE2-8355-C143515D154E}"/>
                </a:ext>
              </a:extLst>
            </p:cNvPr>
            <p:cNvCxnSpPr>
              <a:cxnSpLocks/>
            </p:cNvCxnSpPr>
            <p:nvPr/>
          </p:nvCxnSpPr>
          <p:spPr>
            <a:xfrm flipV="1">
              <a:off x="4949800" y="2517335"/>
              <a:ext cx="0" cy="849408"/>
            </a:xfrm>
            <a:prstGeom prst="line">
              <a:avLst/>
            </a:prstGeom>
            <a:ln w="1270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71" name="Rectangle 70">
              <a:extLst>
                <a:ext uri="{FF2B5EF4-FFF2-40B4-BE49-F238E27FC236}">
                  <a16:creationId xmlns:a16="http://schemas.microsoft.com/office/drawing/2014/main" id="{76FBEF05-C1B5-471F-883C-81645CEA9DC8}"/>
                </a:ext>
              </a:extLst>
            </p:cNvPr>
            <p:cNvSpPr/>
            <p:nvPr/>
          </p:nvSpPr>
          <p:spPr>
            <a:xfrm>
              <a:off x="4829034" y="3375455"/>
              <a:ext cx="2271599" cy="514415"/>
            </a:xfrm>
            <a:prstGeom prst="rect">
              <a:avLst/>
            </a:prstGeom>
            <a:solidFill>
              <a:schemeClr val="accent4"/>
            </a:solidFill>
            <a:ln w="12700">
              <a:noFill/>
            </a:ln>
          </p:spPr>
          <p:style>
            <a:lnRef idx="2">
              <a:schemeClr val="dk1"/>
            </a:lnRef>
            <a:fillRef idx="1">
              <a:schemeClr val="lt1"/>
            </a:fillRef>
            <a:effectRef idx="0">
              <a:schemeClr val="dk1"/>
            </a:effectRef>
            <a:fontRef idx="minor">
              <a:schemeClr val="dk1"/>
            </a:fontRef>
          </p:style>
          <p:txBody>
            <a:bodyPr rtlCol="0" anchor="ctr"/>
            <a:lstStyle/>
            <a:p>
              <a:r>
                <a:rPr lang="pt-PT" sz="2800" dirty="0">
                  <a:solidFill>
                    <a:schemeClr val="accent4">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3</a:t>
              </a:r>
            </a:p>
          </p:txBody>
        </p:sp>
        <p:pic>
          <p:nvPicPr>
            <p:cNvPr id="72" name="Graphic 71">
              <a:extLst>
                <a:ext uri="{FF2B5EF4-FFF2-40B4-BE49-F238E27FC236}">
                  <a16:creationId xmlns:a16="http://schemas.microsoft.com/office/drawing/2014/main" id="{CF74E60F-3469-4098-A3BC-1D048468005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73558" y="3973984"/>
              <a:ext cx="360532" cy="360532"/>
            </a:xfrm>
            <a:prstGeom prst="rect">
              <a:avLst/>
            </a:prstGeom>
          </p:spPr>
        </p:pic>
      </p:grpSp>
      <p:grpSp>
        <p:nvGrpSpPr>
          <p:cNvPr id="3" name="Group 2">
            <a:extLst>
              <a:ext uri="{FF2B5EF4-FFF2-40B4-BE49-F238E27FC236}">
                <a16:creationId xmlns:a16="http://schemas.microsoft.com/office/drawing/2014/main" id="{DBE53A33-7862-4FE7-ADA4-0A45C428878E}"/>
              </a:ext>
            </a:extLst>
          </p:cNvPr>
          <p:cNvGrpSpPr/>
          <p:nvPr/>
        </p:nvGrpSpPr>
        <p:grpSpPr>
          <a:xfrm>
            <a:off x="2555935" y="2466832"/>
            <a:ext cx="2271600" cy="1866038"/>
            <a:chOff x="2555935" y="2466832"/>
            <a:chExt cx="2271600" cy="1866038"/>
          </a:xfrm>
        </p:grpSpPr>
        <p:sp>
          <p:nvSpPr>
            <p:cNvPr id="41" name="TextBox 40">
              <a:extLst>
                <a:ext uri="{FF2B5EF4-FFF2-40B4-BE49-F238E27FC236}">
                  <a16:creationId xmlns:a16="http://schemas.microsoft.com/office/drawing/2014/main" id="{9564D99E-857F-41D5-BA67-7A65BD7AAA29}"/>
                </a:ext>
              </a:extLst>
            </p:cNvPr>
            <p:cNvSpPr txBox="1"/>
            <p:nvPr/>
          </p:nvSpPr>
          <p:spPr>
            <a:xfrm>
              <a:off x="2694384" y="2466832"/>
              <a:ext cx="579901" cy="307777"/>
            </a:xfrm>
            <a:prstGeom prst="rect">
              <a:avLst/>
            </a:prstGeom>
            <a:noFill/>
          </p:spPr>
          <p:txBody>
            <a:bodyPr wrap="none" rtlCol="0">
              <a:spAutoFit/>
            </a:bodyPr>
            <a:lstStyle/>
            <a:p>
              <a:r>
                <a:rPr lang="pt-PT" sz="1400" dirty="0">
                  <a:solidFill>
                    <a:schemeClr val="tx1">
                      <a:lumMod val="75000"/>
                      <a:lumOff val="25000"/>
                    </a:schemeClr>
                  </a:solidFill>
                </a:rPr>
                <a:t>TABS</a:t>
              </a:r>
            </a:p>
          </p:txBody>
        </p:sp>
        <p:cxnSp>
          <p:nvCxnSpPr>
            <p:cNvPr id="42" name="Straight Connector 41">
              <a:extLst>
                <a:ext uri="{FF2B5EF4-FFF2-40B4-BE49-F238E27FC236}">
                  <a16:creationId xmlns:a16="http://schemas.microsoft.com/office/drawing/2014/main" id="{0F303739-0246-439A-B009-ACC80C3B7A0B}"/>
                </a:ext>
              </a:extLst>
            </p:cNvPr>
            <p:cNvCxnSpPr>
              <a:cxnSpLocks/>
            </p:cNvCxnSpPr>
            <p:nvPr/>
          </p:nvCxnSpPr>
          <p:spPr>
            <a:xfrm flipV="1">
              <a:off x="2694384" y="2526005"/>
              <a:ext cx="0" cy="849408"/>
            </a:xfrm>
            <a:prstGeom prst="line">
              <a:avLst/>
            </a:prstGeom>
            <a:ln w="1270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74" name="Rectangle 73">
              <a:extLst>
                <a:ext uri="{FF2B5EF4-FFF2-40B4-BE49-F238E27FC236}">
                  <a16:creationId xmlns:a16="http://schemas.microsoft.com/office/drawing/2014/main" id="{D0A704E0-455D-472F-8F16-108200254C28}"/>
                </a:ext>
              </a:extLst>
            </p:cNvPr>
            <p:cNvSpPr/>
            <p:nvPr/>
          </p:nvSpPr>
          <p:spPr>
            <a:xfrm>
              <a:off x="2555935" y="3375455"/>
              <a:ext cx="2271600" cy="514415"/>
            </a:xfrm>
            <a:prstGeom prst="rect">
              <a:avLst/>
            </a:prstGeom>
            <a:solidFill>
              <a:srgbClr val="7030A0"/>
            </a:solidFill>
            <a:ln w="12700">
              <a:noFill/>
            </a:ln>
          </p:spPr>
          <p:style>
            <a:lnRef idx="2">
              <a:schemeClr val="dk1"/>
            </a:lnRef>
            <a:fillRef idx="1">
              <a:schemeClr val="lt1"/>
            </a:fillRef>
            <a:effectRef idx="0">
              <a:schemeClr val="dk1"/>
            </a:effectRef>
            <a:fontRef idx="minor">
              <a:schemeClr val="dk1"/>
            </a:fontRef>
          </p:style>
          <p:txBody>
            <a:bodyPr rtlCol="0" anchor="ctr"/>
            <a:lstStyle/>
            <a:p>
              <a:r>
                <a:rPr lang="pt-PT" sz="2800" dirty="0">
                  <a:solidFill>
                    <a:schemeClr val="accent6">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2</a:t>
              </a:r>
            </a:p>
          </p:txBody>
        </p:sp>
        <p:pic>
          <p:nvPicPr>
            <p:cNvPr id="75" name="Graphic 74">
              <a:extLst>
                <a:ext uri="{FF2B5EF4-FFF2-40B4-BE49-F238E27FC236}">
                  <a16:creationId xmlns:a16="http://schemas.microsoft.com/office/drawing/2014/main" id="{552F33F3-6487-4950-ADD8-C10E069DDB9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96048" y="3975631"/>
              <a:ext cx="357239" cy="357239"/>
            </a:xfrm>
            <a:prstGeom prst="rect">
              <a:avLst/>
            </a:prstGeom>
          </p:spPr>
        </p:pic>
      </p:grpSp>
      <p:grpSp>
        <p:nvGrpSpPr>
          <p:cNvPr id="8" name="Group 7">
            <a:extLst>
              <a:ext uri="{FF2B5EF4-FFF2-40B4-BE49-F238E27FC236}">
                <a16:creationId xmlns:a16="http://schemas.microsoft.com/office/drawing/2014/main" id="{09D8A150-6A52-4CE1-8D9F-DEBFE0119E33}"/>
              </a:ext>
            </a:extLst>
          </p:cNvPr>
          <p:cNvGrpSpPr/>
          <p:nvPr/>
        </p:nvGrpSpPr>
        <p:grpSpPr>
          <a:xfrm>
            <a:off x="7925063" y="2952685"/>
            <a:ext cx="1653350" cy="3065153"/>
            <a:chOff x="7925063" y="2952685"/>
            <a:chExt cx="1653350" cy="3065153"/>
          </a:xfrm>
        </p:grpSpPr>
        <p:sp>
          <p:nvSpPr>
            <p:cNvPr id="50" name="TextBox 49">
              <a:extLst>
                <a:ext uri="{FF2B5EF4-FFF2-40B4-BE49-F238E27FC236}">
                  <a16:creationId xmlns:a16="http://schemas.microsoft.com/office/drawing/2014/main" id="{5C748759-CE44-4D75-BB8F-0525ED2A7E0D}"/>
                </a:ext>
              </a:extLst>
            </p:cNvPr>
            <p:cNvSpPr txBox="1"/>
            <p:nvPr/>
          </p:nvSpPr>
          <p:spPr>
            <a:xfrm>
              <a:off x="7925063" y="5710061"/>
              <a:ext cx="1355051" cy="307777"/>
            </a:xfrm>
            <a:prstGeom prst="rect">
              <a:avLst/>
            </a:prstGeom>
            <a:noFill/>
          </p:spPr>
          <p:txBody>
            <a:bodyPr wrap="none" rtlCol="0">
              <a:spAutoFit/>
            </a:bodyPr>
            <a:lstStyle/>
            <a:p>
              <a:r>
                <a:rPr lang="pt-PT" sz="1400" dirty="0">
                  <a:solidFill>
                    <a:schemeClr val="tx1">
                      <a:lumMod val="75000"/>
                      <a:lumOff val="25000"/>
                    </a:schemeClr>
                  </a:solidFill>
                </a:rPr>
                <a:t>ACTIVITY FEED</a:t>
              </a:r>
            </a:p>
          </p:txBody>
        </p:sp>
        <p:cxnSp>
          <p:nvCxnSpPr>
            <p:cNvPr id="51" name="Straight Connector 50">
              <a:extLst>
                <a:ext uri="{FF2B5EF4-FFF2-40B4-BE49-F238E27FC236}">
                  <a16:creationId xmlns:a16="http://schemas.microsoft.com/office/drawing/2014/main" id="{597DC8C6-49A0-4455-9C44-C895046BA18E}"/>
                </a:ext>
              </a:extLst>
            </p:cNvPr>
            <p:cNvCxnSpPr>
              <a:cxnSpLocks/>
            </p:cNvCxnSpPr>
            <p:nvPr/>
          </p:nvCxnSpPr>
          <p:spPr>
            <a:xfrm flipV="1">
              <a:off x="9280114" y="3876138"/>
              <a:ext cx="0" cy="2057659"/>
            </a:xfrm>
            <a:prstGeom prst="line">
              <a:avLst/>
            </a:prstGeom>
            <a:ln w="1270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77" name="Rectangle 76">
              <a:extLst>
                <a:ext uri="{FF2B5EF4-FFF2-40B4-BE49-F238E27FC236}">
                  <a16:creationId xmlns:a16="http://schemas.microsoft.com/office/drawing/2014/main" id="{C5BECA88-62F9-484B-8120-CDF164092F69}"/>
                </a:ext>
              </a:extLst>
            </p:cNvPr>
            <p:cNvSpPr/>
            <p:nvPr/>
          </p:nvSpPr>
          <p:spPr>
            <a:xfrm>
              <a:off x="9164413" y="3375455"/>
              <a:ext cx="414000" cy="514415"/>
            </a:xfrm>
            <a:prstGeom prst="rect">
              <a:avLst/>
            </a:prstGeom>
            <a:solidFill>
              <a:schemeClr val="accent2"/>
            </a:solidFill>
            <a:ln w="12700">
              <a:noFill/>
            </a:ln>
          </p:spPr>
          <p:style>
            <a:lnRef idx="2">
              <a:schemeClr val="dk1"/>
            </a:lnRef>
            <a:fillRef idx="1">
              <a:schemeClr val="lt1"/>
            </a:fillRef>
            <a:effectRef idx="0">
              <a:schemeClr val="dk1"/>
            </a:effectRef>
            <a:fontRef idx="minor">
              <a:schemeClr val="dk1"/>
            </a:fontRef>
          </p:style>
          <p:txBody>
            <a:bodyPr rtlCol="0" anchor="ctr"/>
            <a:lstStyle/>
            <a:p>
              <a:r>
                <a:rPr lang="pt-PT" sz="2800" dirty="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5</a:t>
              </a:r>
            </a:p>
          </p:txBody>
        </p:sp>
        <p:pic>
          <p:nvPicPr>
            <p:cNvPr id="78" name="Graphic 77">
              <a:extLst>
                <a:ext uri="{FF2B5EF4-FFF2-40B4-BE49-F238E27FC236}">
                  <a16:creationId xmlns:a16="http://schemas.microsoft.com/office/drawing/2014/main" id="{BEDC2025-0D7E-47AF-83E3-C55001A0042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01004" y="2952685"/>
              <a:ext cx="360532" cy="360532"/>
            </a:xfrm>
            <a:prstGeom prst="rect">
              <a:avLst/>
            </a:prstGeom>
          </p:spPr>
        </p:pic>
      </p:grpSp>
      <p:grpSp>
        <p:nvGrpSpPr>
          <p:cNvPr id="10" name="Group 9">
            <a:extLst>
              <a:ext uri="{FF2B5EF4-FFF2-40B4-BE49-F238E27FC236}">
                <a16:creationId xmlns:a16="http://schemas.microsoft.com/office/drawing/2014/main" id="{7A33E6CC-49DA-4107-9279-B8B1DEAEF4BE}"/>
              </a:ext>
            </a:extLst>
          </p:cNvPr>
          <p:cNvGrpSpPr/>
          <p:nvPr/>
        </p:nvGrpSpPr>
        <p:grpSpPr>
          <a:xfrm>
            <a:off x="9573994" y="2952906"/>
            <a:ext cx="1444527" cy="2318548"/>
            <a:chOff x="9573994" y="2952906"/>
            <a:chExt cx="1444527" cy="2318548"/>
          </a:xfrm>
        </p:grpSpPr>
        <p:sp>
          <p:nvSpPr>
            <p:cNvPr id="53" name="TextBox 52">
              <a:extLst>
                <a:ext uri="{FF2B5EF4-FFF2-40B4-BE49-F238E27FC236}">
                  <a16:creationId xmlns:a16="http://schemas.microsoft.com/office/drawing/2014/main" id="{60518349-892C-4842-8477-928C102EF8A9}"/>
                </a:ext>
              </a:extLst>
            </p:cNvPr>
            <p:cNvSpPr txBox="1"/>
            <p:nvPr/>
          </p:nvSpPr>
          <p:spPr>
            <a:xfrm>
              <a:off x="9802739" y="4748234"/>
              <a:ext cx="1215782" cy="523220"/>
            </a:xfrm>
            <a:prstGeom prst="rect">
              <a:avLst/>
            </a:prstGeom>
            <a:noFill/>
          </p:spPr>
          <p:txBody>
            <a:bodyPr wrap="none" rtlCol="0">
              <a:spAutoFit/>
            </a:bodyPr>
            <a:lstStyle/>
            <a:p>
              <a:r>
                <a:rPr lang="pt-PT" sz="1400" dirty="0">
                  <a:solidFill>
                    <a:schemeClr val="tx1">
                      <a:lumMod val="75000"/>
                      <a:lumOff val="25000"/>
                    </a:schemeClr>
                  </a:solidFill>
                </a:rPr>
                <a:t>COMPOSE</a:t>
              </a:r>
            </a:p>
            <a:p>
              <a:r>
                <a:rPr lang="pt-PT" sz="1400" dirty="0">
                  <a:solidFill>
                    <a:schemeClr val="tx1">
                      <a:lumMod val="75000"/>
                      <a:lumOff val="25000"/>
                    </a:schemeClr>
                  </a:solidFill>
                </a:rPr>
                <a:t>EXTENSIONS</a:t>
              </a:r>
            </a:p>
          </p:txBody>
        </p:sp>
        <p:cxnSp>
          <p:nvCxnSpPr>
            <p:cNvPr id="54" name="Straight Connector 53">
              <a:extLst>
                <a:ext uri="{FF2B5EF4-FFF2-40B4-BE49-F238E27FC236}">
                  <a16:creationId xmlns:a16="http://schemas.microsoft.com/office/drawing/2014/main" id="{CC8DDF54-B886-4920-A0AB-636978FA2581}"/>
                </a:ext>
              </a:extLst>
            </p:cNvPr>
            <p:cNvCxnSpPr>
              <a:cxnSpLocks/>
            </p:cNvCxnSpPr>
            <p:nvPr/>
          </p:nvCxnSpPr>
          <p:spPr>
            <a:xfrm flipV="1">
              <a:off x="9797232" y="3886827"/>
              <a:ext cx="0" cy="1304605"/>
            </a:xfrm>
            <a:prstGeom prst="line">
              <a:avLst/>
            </a:prstGeom>
            <a:ln w="1270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40E8E395-3C65-4373-911D-DD65BD15F073}"/>
                </a:ext>
              </a:extLst>
            </p:cNvPr>
            <p:cNvSpPr/>
            <p:nvPr/>
          </p:nvSpPr>
          <p:spPr>
            <a:xfrm>
              <a:off x="9573994" y="3375413"/>
              <a:ext cx="619200" cy="521630"/>
            </a:xfrm>
            <a:prstGeom prst="rect">
              <a:avLst/>
            </a:prstGeom>
            <a:solidFill>
              <a:srgbClr val="7030A0"/>
            </a:solidFill>
            <a:ln w="12700">
              <a:noFill/>
            </a:ln>
          </p:spPr>
          <p:style>
            <a:lnRef idx="2">
              <a:schemeClr val="dk1"/>
            </a:lnRef>
            <a:fillRef idx="1">
              <a:schemeClr val="lt1"/>
            </a:fillRef>
            <a:effectRef idx="0">
              <a:schemeClr val="dk1"/>
            </a:effectRef>
            <a:fontRef idx="minor">
              <a:schemeClr val="dk1"/>
            </a:fontRef>
          </p:style>
          <p:txBody>
            <a:bodyPr rtlCol="0" anchor="ctr"/>
            <a:lstStyle/>
            <a:p>
              <a:r>
                <a:rPr lang="pt-PT" sz="2800" dirty="0">
                  <a:solidFill>
                    <a:schemeClr val="accent6">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6</a:t>
              </a:r>
            </a:p>
          </p:txBody>
        </p:sp>
        <p:pic>
          <p:nvPicPr>
            <p:cNvPr id="81" name="Graphic 80">
              <a:extLst>
                <a:ext uri="{FF2B5EF4-FFF2-40B4-BE49-F238E27FC236}">
                  <a16:creationId xmlns:a16="http://schemas.microsoft.com/office/drawing/2014/main" id="{E2C02F4F-809D-47B5-9016-B8200B87DE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32800" y="2952906"/>
              <a:ext cx="360091" cy="360091"/>
            </a:xfrm>
            <a:prstGeom prst="rect">
              <a:avLst/>
            </a:prstGeom>
          </p:spPr>
        </p:pic>
      </p:grpSp>
      <p:grpSp>
        <p:nvGrpSpPr>
          <p:cNvPr id="2" name="Group 1">
            <a:extLst>
              <a:ext uri="{FF2B5EF4-FFF2-40B4-BE49-F238E27FC236}">
                <a16:creationId xmlns:a16="http://schemas.microsoft.com/office/drawing/2014/main" id="{A251F197-2FDB-4D87-92FB-3DABCEF081E8}"/>
              </a:ext>
            </a:extLst>
          </p:cNvPr>
          <p:cNvGrpSpPr/>
          <p:nvPr/>
        </p:nvGrpSpPr>
        <p:grpSpPr>
          <a:xfrm>
            <a:off x="696507" y="1769775"/>
            <a:ext cx="1861201" cy="2641683"/>
            <a:chOff x="696507" y="1769775"/>
            <a:chExt cx="1861201" cy="2641683"/>
          </a:xfrm>
        </p:grpSpPr>
        <p:grpSp>
          <p:nvGrpSpPr>
            <p:cNvPr id="37" name="Group 36">
              <a:extLst>
                <a:ext uri="{FF2B5EF4-FFF2-40B4-BE49-F238E27FC236}">
                  <a16:creationId xmlns:a16="http://schemas.microsoft.com/office/drawing/2014/main" id="{727A41A7-2152-47A9-AEDF-AF1CA43E621A}"/>
                </a:ext>
              </a:extLst>
            </p:cNvPr>
            <p:cNvGrpSpPr/>
            <p:nvPr/>
          </p:nvGrpSpPr>
          <p:grpSpPr>
            <a:xfrm>
              <a:off x="909839" y="1769775"/>
              <a:ext cx="1588193" cy="1607052"/>
              <a:chOff x="815926" y="1299683"/>
              <a:chExt cx="1111456" cy="1124654"/>
            </a:xfrm>
          </p:grpSpPr>
          <p:sp>
            <p:nvSpPr>
              <p:cNvPr id="38" name="TextBox 37">
                <a:extLst>
                  <a:ext uri="{FF2B5EF4-FFF2-40B4-BE49-F238E27FC236}">
                    <a16:creationId xmlns:a16="http://schemas.microsoft.com/office/drawing/2014/main" id="{251CB7D0-E8CD-4054-AE8F-0B46D830C8C2}"/>
                  </a:ext>
                </a:extLst>
              </p:cNvPr>
              <p:cNvSpPr txBox="1"/>
              <p:nvPr/>
            </p:nvSpPr>
            <p:spPr>
              <a:xfrm>
                <a:off x="815926" y="1299683"/>
                <a:ext cx="1111456" cy="215390"/>
              </a:xfrm>
              <a:prstGeom prst="rect">
                <a:avLst/>
              </a:prstGeom>
              <a:noFill/>
            </p:spPr>
            <p:txBody>
              <a:bodyPr wrap="none" rtlCol="0">
                <a:spAutoFit/>
              </a:bodyPr>
              <a:lstStyle/>
              <a:p>
                <a:r>
                  <a:rPr lang="pt-PT" sz="1400" dirty="0">
                    <a:solidFill>
                      <a:schemeClr val="tx1">
                        <a:lumMod val="75000"/>
                        <a:lumOff val="25000"/>
                      </a:schemeClr>
                    </a:solidFill>
                  </a:rPr>
                  <a:t>APPS FOR TEAMS</a:t>
                </a:r>
              </a:p>
            </p:txBody>
          </p:sp>
          <p:cxnSp>
            <p:nvCxnSpPr>
              <p:cNvPr id="39" name="Straight Connector 38">
                <a:extLst>
                  <a:ext uri="{FF2B5EF4-FFF2-40B4-BE49-F238E27FC236}">
                    <a16:creationId xmlns:a16="http://schemas.microsoft.com/office/drawing/2014/main" id="{F2FC7F9B-C100-4440-BF40-D297F35192E8}"/>
                  </a:ext>
                </a:extLst>
              </p:cNvPr>
              <p:cNvCxnSpPr>
                <a:cxnSpLocks/>
              </p:cNvCxnSpPr>
              <p:nvPr/>
            </p:nvCxnSpPr>
            <p:spPr>
              <a:xfrm flipV="1">
                <a:off x="815926" y="1371600"/>
                <a:ext cx="0" cy="1052737"/>
              </a:xfrm>
              <a:prstGeom prst="line">
                <a:avLst/>
              </a:prstGeom>
              <a:ln w="1270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87" name="Rectangle 86">
              <a:extLst>
                <a:ext uri="{FF2B5EF4-FFF2-40B4-BE49-F238E27FC236}">
                  <a16:creationId xmlns:a16="http://schemas.microsoft.com/office/drawing/2014/main" id="{3863F8AA-4371-42B3-B5FA-1EAFC1C6F068}"/>
                </a:ext>
              </a:extLst>
            </p:cNvPr>
            <p:cNvSpPr/>
            <p:nvPr/>
          </p:nvSpPr>
          <p:spPr>
            <a:xfrm>
              <a:off x="696507" y="3375455"/>
              <a:ext cx="1861201" cy="514800"/>
            </a:xfrm>
            <a:prstGeom prst="rect">
              <a:avLst/>
            </a:prstGeom>
            <a:solidFill>
              <a:schemeClr val="accent2"/>
            </a:solidFill>
            <a:ln w="12700">
              <a:noFill/>
            </a:ln>
          </p:spPr>
          <p:style>
            <a:lnRef idx="2">
              <a:schemeClr val="dk1"/>
            </a:lnRef>
            <a:fillRef idx="1">
              <a:schemeClr val="lt1"/>
            </a:fillRef>
            <a:effectRef idx="0">
              <a:schemeClr val="dk1"/>
            </a:effectRef>
            <a:fontRef idx="minor">
              <a:schemeClr val="dk1"/>
            </a:fontRef>
          </p:style>
          <p:txBody>
            <a:bodyPr rtlCol="0" anchor="ctr"/>
            <a:lstStyle/>
            <a:p>
              <a:r>
                <a:rPr lang="pt-PT" sz="2800" dirty="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1</a:t>
              </a:r>
            </a:p>
          </p:txBody>
        </p:sp>
        <p:pic>
          <p:nvPicPr>
            <p:cNvPr id="88" name="Picture 87">
              <a:extLst>
                <a:ext uri="{FF2B5EF4-FFF2-40B4-BE49-F238E27FC236}">
                  <a16:creationId xmlns:a16="http://schemas.microsoft.com/office/drawing/2014/main" id="{E6374FD1-9B87-46F4-B380-645E16E755A1}"/>
                </a:ext>
              </a:extLst>
            </p:cNvPr>
            <p:cNvPicPr>
              <a:picLocks noChangeAspect="1"/>
            </p:cNvPicPr>
            <p:nvPr/>
          </p:nvPicPr>
          <p:blipFill>
            <a:blip r:embed="rId13">
              <a:clrChange>
                <a:clrFrom>
                  <a:srgbClr val="5457AF"/>
                </a:clrFrom>
                <a:clrTo>
                  <a:srgbClr val="5457AF">
                    <a:alpha val="0"/>
                  </a:srgbClr>
                </a:clrTo>
              </a:clrChange>
              <a:duotone>
                <a:prstClr val="black"/>
                <a:schemeClr val="accent2">
                  <a:tint val="45000"/>
                  <a:satMod val="400000"/>
                </a:schemeClr>
              </a:duotone>
            </a:blip>
            <a:stretch>
              <a:fillRect/>
            </a:stretch>
          </p:blipFill>
          <p:spPr>
            <a:xfrm>
              <a:off x="696507" y="3897043"/>
              <a:ext cx="514415" cy="514415"/>
            </a:xfrm>
            <a:prstGeom prst="rect">
              <a:avLst/>
            </a:prstGeom>
          </p:spPr>
        </p:pic>
        <p:sp>
          <p:nvSpPr>
            <p:cNvPr id="89" name="TextBox 88">
              <a:extLst>
                <a:ext uri="{FF2B5EF4-FFF2-40B4-BE49-F238E27FC236}">
                  <a16:creationId xmlns:a16="http://schemas.microsoft.com/office/drawing/2014/main" id="{1E0280B9-0022-4D33-B2FF-32D4E0BF6148}"/>
                </a:ext>
              </a:extLst>
            </p:cNvPr>
            <p:cNvSpPr txBox="1"/>
            <p:nvPr/>
          </p:nvSpPr>
          <p:spPr>
            <a:xfrm>
              <a:off x="921526" y="2077552"/>
              <a:ext cx="1336262" cy="523220"/>
            </a:xfrm>
            <a:prstGeom prst="rect">
              <a:avLst/>
            </a:prstGeom>
            <a:noFill/>
          </p:spPr>
          <p:txBody>
            <a:bodyPr wrap="none" rtlCol="0">
              <a:spAutoFit/>
            </a:bodyPr>
            <a:lstStyle/>
            <a:p>
              <a:r>
                <a:rPr lang="pt-PT" sz="1400" dirty="0">
                  <a:solidFill>
                    <a:schemeClr val="tx1">
                      <a:lumMod val="75000"/>
                      <a:lumOff val="25000"/>
                    </a:schemeClr>
                  </a:solidFill>
                </a:rPr>
                <a:t>PACKAGING &amp;</a:t>
              </a:r>
            </a:p>
            <a:p>
              <a:r>
                <a:rPr lang="pt-PT" sz="1400" dirty="0">
                  <a:solidFill>
                    <a:schemeClr val="tx1">
                      <a:lumMod val="75000"/>
                      <a:lumOff val="25000"/>
                    </a:schemeClr>
                  </a:solidFill>
                </a:rPr>
                <a:t>DEPLOYMENT</a:t>
              </a:r>
            </a:p>
          </p:txBody>
        </p:sp>
      </p:grpSp>
      <p:grpSp>
        <p:nvGrpSpPr>
          <p:cNvPr id="11" name="Group 10">
            <a:extLst>
              <a:ext uri="{FF2B5EF4-FFF2-40B4-BE49-F238E27FC236}">
                <a16:creationId xmlns:a16="http://schemas.microsoft.com/office/drawing/2014/main" id="{214C18B1-1A68-468A-B33B-0C7C1EDE1649}"/>
              </a:ext>
            </a:extLst>
          </p:cNvPr>
          <p:cNvGrpSpPr/>
          <p:nvPr/>
        </p:nvGrpSpPr>
        <p:grpSpPr>
          <a:xfrm>
            <a:off x="10193194" y="1239091"/>
            <a:ext cx="1305334" cy="3095205"/>
            <a:chOff x="10193194" y="1239091"/>
            <a:chExt cx="1305334" cy="3095205"/>
          </a:xfrm>
        </p:grpSpPr>
        <p:sp>
          <p:nvSpPr>
            <p:cNvPr id="56" name="TextBox 55">
              <a:extLst>
                <a:ext uri="{FF2B5EF4-FFF2-40B4-BE49-F238E27FC236}">
                  <a16:creationId xmlns:a16="http://schemas.microsoft.com/office/drawing/2014/main" id="{AAF63B23-616F-4B63-BCFA-0D62EF21DF24}"/>
                </a:ext>
              </a:extLst>
            </p:cNvPr>
            <p:cNvSpPr txBox="1"/>
            <p:nvPr/>
          </p:nvSpPr>
          <p:spPr>
            <a:xfrm>
              <a:off x="10338146" y="1239091"/>
              <a:ext cx="1160382" cy="523220"/>
            </a:xfrm>
            <a:prstGeom prst="rect">
              <a:avLst/>
            </a:prstGeom>
            <a:noFill/>
          </p:spPr>
          <p:txBody>
            <a:bodyPr wrap="none" rtlCol="0">
              <a:spAutoFit/>
            </a:bodyPr>
            <a:lstStyle/>
            <a:p>
              <a:r>
                <a:rPr lang="pt-PT" sz="1400" dirty="0">
                  <a:solidFill>
                    <a:schemeClr val="tx1">
                      <a:lumMod val="75000"/>
                      <a:lumOff val="25000"/>
                    </a:schemeClr>
                  </a:solidFill>
                </a:rPr>
                <a:t>MICROSOFT</a:t>
              </a:r>
            </a:p>
            <a:p>
              <a:r>
                <a:rPr lang="pt-PT" sz="1400" dirty="0">
                  <a:solidFill>
                    <a:schemeClr val="tx1">
                      <a:lumMod val="75000"/>
                      <a:lumOff val="25000"/>
                    </a:schemeClr>
                  </a:solidFill>
                </a:rPr>
                <a:t>GRAPH</a:t>
              </a:r>
            </a:p>
          </p:txBody>
        </p:sp>
        <p:cxnSp>
          <p:nvCxnSpPr>
            <p:cNvPr id="57" name="Straight Connector 56">
              <a:extLst>
                <a:ext uri="{FF2B5EF4-FFF2-40B4-BE49-F238E27FC236}">
                  <a16:creationId xmlns:a16="http://schemas.microsoft.com/office/drawing/2014/main" id="{0EB156C0-5BAB-42FF-8C5E-8BF9E8AD3F28}"/>
                </a:ext>
              </a:extLst>
            </p:cNvPr>
            <p:cNvCxnSpPr>
              <a:cxnSpLocks/>
            </p:cNvCxnSpPr>
            <p:nvPr/>
          </p:nvCxnSpPr>
          <p:spPr>
            <a:xfrm flipV="1">
              <a:off x="10328606" y="1309083"/>
              <a:ext cx="0" cy="2057660"/>
            </a:xfrm>
            <a:prstGeom prst="line">
              <a:avLst/>
            </a:prstGeom>
            <a:ln w="1270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65" name="Rectangle 64">
              <a:extLst>
                <a:ext uri="{FF2B5EF4-FFF2-40B4-BE49-F238E27FC236}">
                  <a16:creationId xmlns:a16="http://schemas.microsoft.com/office/drawing/2014/main" id="{4FB43851-04B2-4B81-A34E-EE3569997A60}"/>
                </a:ext>
              </a:extLst>
            </p:cNvPr>
            <p:cNvSpPr/>
            <p:nvPr/>
          </p:nvSpPr>
          <p:spPr>
            <a:xfrm>
              <a:off x="10193194" y="3375497"/>
              <a:ext cx="565200" cy="514415"/>
            </a:xfrm>
            <a:prstGeom prst="rect">
              <a:avLst/>
            </a:prstGeom>
            <a:solidFill>
              <a:schemeClr val="accent4"/>
            </a:solidFill>
            <a:ln w="12700">
              <a:noFill/>
            </a:ln>
          </p:spPr>
          <p:style>
            <a:lnRef idx="2">
              <a:schemeClr val="dk1"/>
            </a:lnRef>
            <a:fillRef idx="1">
              <a:schemeClr val="lt1"/>
            </a:fillRef>
            <a:effectRef idx="0">
              <a:schemeClr val="dk1"/>
            </a:effectRef>
            <a:fontRef idx="minor">
              <a:schemeClr val="dk1"/>
            </a:fontRef>
          </p:style>
          <p:txBody>
            <a:bodyPr rtlCol="0" anchor="ctr"/>
            <a:lstStyle/>
            <a:p>
              <a:r>
                <a:rPr lang="pt-PT" sz="2800" dirty="0">
                  <a:solidFill>
                    <a:schemeClr val="accent4">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7</a:t>
              </a:r>
            </a:p>
          </p:txBody>
        </p:sp>
        <p:sp>
          <p:nvSpPr>
            <p:cNvPr id="91" name="Freeform 40">
              <a:extLst>
                <a:ext uri="{FF2B5EF4-FFF2-40B4-BE49-F238E27FC236}">
                  <a16:creationId xmlns:a16="http://schemas.microsoft.com/office/drawing/2014/main" id="{F319C86E-FD02-40E3-AFE9-1DC5B25432E8}"/>
                </a:ext>
              </a:extLst>
            </p:cNvPr>
            <p:cNvSpPr>
              <a:spLocks noChangeAspect="1" noEditPoints="1"/>
            </p:cNvSpPr>
            <p:nvPr/>
          </p:nvSpPr>
          <p:spPr bwMode="auto">
            <a:xfrm>
              <a:off x="10234691" y="3974205"/>
              <a:ext cx="249293" cy="360091"/>
            </a:xfrm>
            <a:custGeom>
              <a:avLst/>
              <a:gdLst>
                <a:gd name="T0" fmla="*/ 76 w 152"/>
                <a:gd name="T1" fmla="*/ 0 h 221"/>
                <a:gd name="T2" fmla="*/ 96 w 152"/>
                <a:gd name="T3" fmla="*/ 2 h 221"/>
                <a:gd name="T4" fmla="*/ 115 w 152"/>
                <a:gd name="T5" fmla="*/ 10 h 221"/>
                <a:gd name="T6" fmla="*/ 130 w 152"/>
                <a:gd name="T7" fmla="*/ 22 h 221"/>
                <a:gd name="T8" fmla="*/ 142 w 152"/>
                <a:gd name="T9" fmla="*/ 37 h 221"/>
                <a:gd name="T10" fmla="*/ 150 w 152"/>
                <a:gd name="T11" fmla="*/ 56 h 221"/>
                <a:gd name="T12" fmla="*/ 152 w 152"/>
                <a:gd name="T13" fmla="*/ 76 h 221"/>
                <a:gd name="T14" fmla="*/ 146 w 152"/>
                <a:gd name="T15" fmla="*/ 105 h 221"/>
                <a:gd name="T16" fmla="*/ 129 w 152"/>
                <a:gd name="T17" fmla="*/ 129 h 221"/>
                <a:gd name="T18" fmla="*/ 115 w 152"/>
                <a:gd name="T19" fmla="*/ 149 h 221"/>
                <a:gd name="T20" fmla="*/ 111 w 152"/>
                <a:gd name="T21" fmla="*/ 173 h 221"/>
                <a:gd name="T22" fmla="*/ 111 w 152"/>
                <a:gd name="T23" fmla="*/ 200 h 221"/>
                <a:gd name="T24" fmla="*/ 109 w 152"/>
                <a:gd name="T25" fmla="*/ 209 h 221"/>
                <a:gd name="T26" fmla="*/ 105 w 152"/>
                <a:gd name="T27" fmla="*/ 215 h 221"/>
                <a:gd name="T28" fmla="*/ 98 w 152"/>
                <a:gd name="T29" fmla="*/ 220 h 221"/>
                <a:gd name="T30" fmla="*/ 90 w 152"/>
                <a:gd name="T31" fmla="*/ 221 h 221"/>
                <a:gd name="T32" fmla="*/ 62 w 152"/>
                <a:gd name="T33" fmla="*/ 221 h 221"/>
                <a:gd name="T34" fmla="*/ 54 w 152"/>
                <a:gd name="T35" fmla="*/ 220 h 221"/>
                <a:gd name="T36" fmla="*/ 48 w 152"/>
                <a:gd name="T37" fmla="*/ 215 h 221"/>
                <a:gd name="T38" fmla="*/ 43 w 152"/>
                <a:gd name="T39" fmla="*/ 209 h 221"/>
                <a:gd name="T40" fmla="*/ 41 w 152"/>
                <a:gd name="T41" fmla="*/ 200 h 221"/>
                <a:gd name="T42" fmla="*/ 41 w 152"/>
                <a:gd name="T43" fmla="*/ 173 h 221"/>
                <a:gd name="T44" fmla="*/ 37 w 152"/>
                <a:gd name="T45" fmla="*/ 149 h 221"/>
                <a:gd name="T46" fmla="*/ 23 w 152"/>
                <a:gd name="T47" fmla="*/ 129 h 221"/>
                <a:gd name="T48" fmla="*/ 6 w 152"/>
                <a:gd name="T49" fmla="*/ 105 h 221"/>
                <a:gd name="T50" fmla="*/ 0 w 152"/>
                <a:gd name="T51" fmla="*/ 76 h 221"/>
                <a:gd name="T52" fmla="*/ 3 w 152"/>
                <a:gd name="T53" fmla="*/ 56 h 221"/>
                <a:gd name="T54" fmla="*/ 10 w 152"/>
                <a:gd name="T55" fmla="*/ 37 h 221"/>
                <a:gd name="T56" fmla="*/ 22 w 152"/>
                <a:gd name="T57" fmla="*/ 22 h 221"/>
                <a:gd name="T58" fmla="*/ 38 w 152"/>
                <a:gd name="T59" fmla="*/ 10 h 221"/>
                <a:gd name="T60" fmla="*/ 56 w 152"/>
                <a:gd name="T61" fmla="*/ 2 h 221"/>
                <a:gd name="T62" fmla="*/ 76 w 152"/>
                <a:gd name="T63" fmla="*/ 0 h 221"/>
                <a:gd name="T64" fmla="*/ 90 w 152"/>
                <a:gd name="T65" fmla="*/ 207 h 221"/>
                <a:gd name="T66" fmla="*/ 95 w 152"/>
                <a:gd name="T67" fmla="*/ 205 h 221"/>
                <a:gd name="T68" fmla="*/ 97 w 152"/>
                <a:gd name="T69" fmla="*/ 200 h 221"/>
                <a:gd name="T70" fmla="*/ 97 w 152"/>
                <a:gd name="T71" fmla="*/ 180 h 221"/>
                <a:gd name="T72" fmla="*/ 55 w 152"/>
                <a:gd name="T73" fmla="*/ 180 h 221"/>
                <a:gd name="T74" fmla="*/ 55 w 152"/>
                <a:gd name="T75" fmla="*/ 200 h 221"/>
                <a:gd name="T76" fmla="*/ 57 w 152"/>
                <a:gd name="T77" fmla="*/ 205 h 221"/>
                <a:gd name="T78" fmla="*/ 62 w 152"/>
                <a:gd name="T79" fmla="*/ 207 h 221"/>
                <a:gd name="T80" fmla="*/ 90 w 152"/>
                <a:gd name="T81" fmla="*/ 207 h 221"/>
                <a:gd name="T82" fmla="*/ 97 w 152"/>
                <a:gd name="T83" fmla="*/ 166 h 221"/>
                <a:gd name="T84" fmla="*/ 104 w 152"/>
                <a:gd name="T85" fmla="*/ 140 h 221"/>
                <a:gd name="T86" fmla="*/ 120 w 152"/>
                <a:gd name="T87" fmla="*/ 119 h 221"/>
                <a:gd name="T88" fmla="*/ 134 w 152"/>
                <a:gd name="T89" fmla="*/ 99 h 221"/>
                <a:gd name="T90" fmla="*/ 138 w 152"/>
                <a:gd name="T91" fmla="*/ 76 h 221"/>
                <a:gd name="T92" fmla="*/ 133 w 152"/>
                <a:gd name="T93" fmla="*/ 52 h 221"/>
                <a:gd name="T94" fmla="*/ 120 w 152"/>
                <a:gd name="T95" fmla="*/ 32 h 221"/>
                <a:gd name="T96" fmla="*/ 100 w 152"/>
                <a:gd name="T97" fmla="*/ 18 h 221"/>
                <a:gd name="T98" fmla="*/ 76 w 152"/>
                <a:gd name="T99" fmla="*/ 13 h 221"/>
                <a:gd name="T100" fmla="*/ 52 w 152"/>
                <a:gd name="T101" fmla="*/ 18 h 221"/>
                <a:gd name="T102" fmla="*/ 32 w 152"/>
                <a:gd name="T103" fmla="*/ 32 h 221"/>
                <a:gd name="T104" fmla="*/ 19 w 152"/>
                <a:gd name="T105" fmla="*/ 52 h 221"/>
                <a:gd name="T106" fmla="*/ 14 w 152"/>
                <a:gd name="T107" fmla="*/ 76 h 221"/>
                <a:gd name="T108" fmla="*/ 19 w 152"/>
                <a:gd name="T109" fmla="*/ 99 h 221"/>
                <a:gd name="T110" fmla="*/ 32 w 152"/>
                <a:gd name="T111" fmla="*/ 119 h 221"/>
                <a:gd name="T112" fmla="*/ 48 w 152"/>
                <a:gd name="T113" fmla="*/ 140 h 221"/>
                <a:gd name="T114" fmla="*/ 55 w 152"/>
                <a:gd name="T115" fmla="*/ 166 h 221"/>
                <a:gd name="T116" fmla="*/ 97 w 152"/>
                <a:gd name="T117" fmla="*/ 16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221">
                  <a:moveTo>
                    <a:pt x="76" y="0"/>
                  </a:moveTo>
                  <a:cubicBezTo>
                    <a:pt x="83" y="0"/>
                    <a:pt x="90" y="1"/>
                    <a:pt x="96" y="2"/>
                  </a:cubicBezTo>
                  <a:cubicBezTo>
                    <a:pt x="103" y="4"/>
                    <a:pt x="109" y="7"/>
                    <a:pt x="115" y="10"/>
                  </a:cubicBezTo>
                  <a:cubicBezTo>
                    <a:pt x="120" y="13"/>
                    <a:pt x="125" y="17"/>
                    <a:pt x="130" y="22"/>
                  </a:cubicBezTo>
                  <a:cubicBezTo>
                    <a:pt x="135" y="27"/>
                    <a:pt x="139" y="32"/>
                    <a:pt x="142" y="37"/>
                  </a:cubicBezTo>
                  <a:cubicBezTo>
                    <a:pt x="145" y="43"/>
                    <a:pt x="148" y="49"/>
                    <a:pt x="150" y="56"/>
                  </a:cubicBezTo>
                  <a:cubicBezTo>
                    <a:pt x="151" y="62"/>
                    <a:pt x="152" y="69"/>
                    <a:pt x="152" y="76"/>
                  </a:cubicBezTo>
                  <a:cubicBezTo>
                    <a:pt x="152" y="86"/>
                    <a:pt x="150" y="96"/>
                    <a:pt x="146" y="105"/>
                  </a:cubicBezTo>
                  <a:cubicBezTo>
                    <a:pt x="142" y="114"/>
                    <a:pt x="137" y="122"/>
                    <a:pt x="129" y="129"/>
                  </a:cubicBezTo>
                  <a:cubicBezTo>
                    <a:pt x="123" y="135"/>
                    <a:pt x="119" y="142"/>
                    <a:pt x="115" y="149"/>
                  </a:cubicBezTo>
                  <a:cubicBezTo>
                    <a:pt x="112" y="156"/>
                    <a:pt x="111" y="164"/>
                    <a:pt x="111" y="173"/>
                  </a:cubicBezTo>
                  <a:cubicBezTo>
                    <a:pt x="111" y="200"/>
                    <a:pt x="111" y="200"/>
                    <a:pt x="111" y="200"/>
                  </a:cubicBezTo>
                  <a:cubicBezTo>
                    <a:pt x="111" y="203"/>
                    <a:pt x="110" y="206"/>
                    <a:pt x="109" y="209"/>
                  </a:cubicBezTo>
                  <a:cubicBezTo>
                    <a:pt x="108" y="211"/>
                    <a:pt x="106" y="213"/>
                    <a:pt x="105" y="215"/>
                  </a:cubicBezTo>
                  <a:cubicBezTo>
                    <a:pt x="103" y="217"/>
                    <a:pt x="101" y="218"/>
                    <a:pt x="98" y="220"/>
                  </a:cubicBezTo>
                  <a:cubicBezTo>
                    <a:pt x="95" y="221"/>
                    <a:pt x="93" y="221"/>
                    <a:pt x="90" y="221"/>
                  </a:cubicBezTo>
                  <a:cubicBezTo>
                    <a:pt x="62" y="221"/>
                    <a:pt x="62" y="221"/>
                    <a:pt x="62" y="221"/>
                  </a:cubicBezTo>
                  <a:cubicBezTo>
                    <a:pt x="59" y="221"/>
                    <a:pt x="57" y="221"/>
                    <a:pt x="54" y="220"/>
                  </a:cubicBezTo>
                  <a:cubicBezTo>
                    <a:pt x="52" y="218"/>
                    <a:pt x="49" y="217"/>
                    <a:pt x="48" y="215"/>
                  </a:cubicBezTo>
                  <a:cubicBezTo>
                    <a:pt x="46" y="213"/>
                    <a:pt x="44" y="211"/>
                    <a:pt x="43" y="209"/>
                  </a:cubicBezTo>
                  <a:cubicBezTo>
                    <a:pt x="42" y="206"/>
                    <a:pt x="41" y="203"/>
                    <a:pt x="41" y="200"/>
                  </a:cubicBezTo>
                  <a:cubicBezTo>
                    <a:pt x="41" y="173"/>
                    <a:pt x="41" y="173"/>
                    <a:pt x="41" y="173"/>
                  </a:cubicBezTo>
                  <a:cubicBezTo>
                    <a:pt x="41" y="164"/>
                    <a:pt x="40" y="156"/>
                    <a:pt x="37" y="149"/>
                  </a:cubicBezTo>
                  <a:cubicBezTo>
                    <a:pt x="33" y="142"/>
                    <a:pt x="29" y="135"/>
                    <a:pt x="23" y="129"/>
                  </a:cubicBezTo>
                  <a:cubicBezTo>
                    <a:pt x="15" y="122"/>
                    <a:pt x="10" y="114"/>
                    <a:pt x="6" y="105"/>
                  </a:cubicBezTo>
                  <a:cubicBezTo>
                    <a:pt x="2" y="96"/>
                    <a:pt x="0" y="86"/>
                    <a:pt x="0" y="76"/>
                  </a:cubicBezTo>
                  <a:cubicBezTo>
                    <a:pt x="0" y="69"/>
                    <a:pt x="1" y="62"/>
                    <a:pt x="3" y="56"/>
                  </a:cubicBezTo>
                  <a:cubicBezTo>
                    <a:pt x="4" y="49"/>
                    <a:pt x="7" y="43"/>
                    <a:pt x="10" y="37"/>
                  </a:cubicBezTo>
                  <a:cubicBezTo>
                    <a:pt x="14" y="32"/>
                    <a:pt x="18" y="27"/>
                    <a:pt x="22" y="22"/>
                  </a:cubicBezTo>
                  <a:cubicBezTo>
                    <a:pt x="27" y="17"/>
                    <a:pt x="32" y="13"/>
                    <a:pt x="38" y="10"/>
                  </a:cubicBezTo>
                  <a:cubicBezTo>
                    <a:pt x="43" y="7"/>
                    <a:pt x="49" y="4"/>
                    <a:pt x="56" y="2"/>
                  </a:cubicBezTo>
                  <a:cubicBezTo>
                    <a:pt x="62" y="1"/>
                    <a:pt x="69" y="0"/>
                    <a:pt x="76" y="0"/>
                  </a:cubicBezTo>
                  <a:close/>
                  <a:moveTo>
                    <a:pt x="90" y="207"/>
                  </a:moveTo>
                  <a:cubicBezTo>
                    <a:pt x="92" y="207"/>
                    <a:pt x="93" y="207"/>
                    <a:pt x="95" y="205"/>
                  </a:cubicBezTo>
                  <a:cubicBezTo>
                    <a:pt x="96" y="204"/>
                    <a:pt x="97" y="202"/>
                    <a:pt x="97" y="200"/>
                  </a:cubicBezTo>
                  <a:cubicBezTo>
                    <a:pt x="97" y="180"/>
                    <a:pt x="97" y="180"/>
                    <a:pt x="97" y="180"/>
                  </a:cubicBezTo>
                  <a:cubicBezTo>
                    <a:pt x="55" y="180"/>
                    <a:pt x="55" y="180"/>
                    <a:pt x="55" y="180"/>
                  </a:cubicBezTo>
                  <a:cubicBezTo>
                    <a:pt x="55" y="200"/>
                    <a:pt x="55" y="200"/>
                    <a:pt x="55" y="200"/>
                  </a:cubicBezTo>
                  <a:cubicBezTo>
                    <a:pt x="55" y="202"/>
                    <a:pt x="56" y="204"/>
                    <a:pt x="57" y="205"/>
                  </a:cubicBezTo>
                  <a:cubicBezTo>
                    <a:pt x="59" y="207"/>
                    <a:pt x="60" y="207"/>
                    <a:pt x="62" y="207"/>
                  </a:cubicBezTo>
                  <a:cubicBezTo>
                    <a:pt x="90" y="207"/>
                    <a:pt x="90" y="207"/>
                    <a:pt x="90" y="207"/>
                  </a:cubicBezTo>
                  <a:close/>
                  <a:moveTo>
                    <a:pt x="97" y="166"/>
                  </a:moveTo>
                  <a:cubicBezTo>
                    <a:pt x="98" y="156"/>
                    <a:pt x="100" y="148"/>
                    <a:pt x="104" y="140"/>
                  </a:cubicBezTo>
                  <a:cubicBezTo>
                    <a:pt x="108" y="133"/>
                    <a:pt x="113" y="126"/>
                    <a:pt x="120" y="119"/>
                  </a:cubicBezTo>
                  <a:cubicBezTo>
                    <a:pt x="126" y="113"/>
                    <a:pt x="130" y="107"/>
                    <a:pt x="134" y="99"/>
                  </a:cubicBezTo>
                  <a:cubicBezTo>
                    <a:pt x="137" y="92"/>
                    <a:pt x="138" y="84"/>
                    <a:pt x="138" y="76"/>
                  </a:cubicBezTo>
                  <a:cubicBezTo>
                    <a:pt x="138" y="67"/>
                    <a:pt x="137" y="59"/>
                    <a:pt x="133" y="52"/>
                  </a:cubicBezTo>
                  <a:cubicBezTo>
                    <a:pt x="130" y="44"/>
                    <a:pt x="126" y="37"/>
                    <a:pt x="120" y="32"/>
                  </a:cubicBezTo>
                  <a:cubicBezTo>
                    <a:pt x="114" y="26"/>
                    <a:pt x="108" y="22"/>
                    <a:pt x="100" y="18"/>
                  </a:cubicBezTo>
                  <a:cubicBezTo>
                    <a:pt x="93" y="15"/>
                    <a:pt x="85" y="13"/>
                    <a:pt x="76" y="13"/>
                  </a:cubicBezTo>
                  <a:cubicBezTo>
                    <a:pt x="67" y="13"/>
                    <a:pt x="59" y="15"/>
                    <a:pt x="52" y="18"/>
                  </a:cubicBezTo>
                  <a:cubicBezTo>
                    <a:pt x="44" y="22"/>
                    <a:pt x="38" y="26"/>
                    <a:pt x="32" y="32"/>
                  </a:cubicBezTo>
                  <a:cubicBezTo>
                    <a:pt x="26" y="37"/>
                    <a:pt x="22" y="44"/>
                    <a:pt x="19" y="52"/>
                  </a:cubicBezTo>
                  <a:cubicBezTo>
                    <a:pt x="15" y="59"/>
                    <a:pt x="14" y="67"/>
                    <a:pt x="14" y="76"/>
                  </a:cubicBezTo>
                  <a:cubicBezTo>
                    <a:pt x="14" y="84"/>
                    <a:pt x="15" y="92"/>
                    <a:pt x="19" y="99"/>
                  </a:cubicBezTo>
                  <a:cubicBezTo>
                    <a:pt x="22" y="107"/>
                    <a:pt x="26" y="113"/>
                    <a:pt x="32" y="119"/>
                  </a:cubicBezTo>
                  <a:cubicBezTo>
                    <a:pt x="39" y="126"/>
                    <a:pt x="44" y="133"/>
                    <a:pt x="48" y="140"/>
                  </a:cubicBezTo>
                  <a:cubicBezTo>
                    <a:pt x="52" y="148"/>
                    <a:pt x="54" y="156"/>
                    <a:pt x="55" y="166"/>
                  </a:cubicBezTo>
                  <a:cubicBezTo>
                    <a:pt x="97" y="166"/>
                    <a:pt x="97" y="166"/>
                    <a:pt x="97" y="166"/>
                  </a:cubicBezTo>
                  <a:close/>
                </a:path>
              </a:pathLst>
            </a:custGeom>
            <a:solidFill>
              <a:schemeClr val="accent4"/>
            </a:solidFill>
            <a:ln>
              <a:noFill/>
            </a:ln>
            <a:extLst/>
          </p:spPr>
          <p:txBody>
            <a:bodyPr vert="horz" wrap="square" lIns="93181" tIns="46592" rIns="93181" bIns="4659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877">
                <a:defRPr/>
              </a:pPr>
              <a:endParaRPr lang="en-US" sz="1837" kern="0">
                <a:solidFill>
                  <a:sysClr val="windowText" lastClr="000000"/>
                </a:solidFill>
                <a:latin typeface="Segoe UI"/>
              </a:endParaRPr>
            </a:p>
          </p:txBody>
        </p:sp>
      </p:grpSp>
      <p:grpSp>
        <p:nvGrpSpPr>
          <p:cNvPr id="13" name="Group 12">
            <a:extLst>
              <a:ext uri="{FF2B5EF4-FFF2-40B4-BE49-F238E27FC236}">
                <a16:creationId xmlns:a16="http://schemas.microsoft.com/office/drawing/2014/main" id="{373CB74B-6104-42EC-9B35-2680CF0399D3}"/>
              </a:ext>
            </a:extLst>
          </p:cNvPr>
          <p:cNvGrpSpPr/>
          <p:nvPr/>
        </p:nvGrpSpPr>
        <p:grpSpPr>
          <a:xfrm>
            <a:off x="10563875" y="2931301"/>
            <a:ext cx="1281719" cy="3086537"/>
            <a:chOff x="10563875" y="2931301"/>
            <a:chExt cx="1281719" cy="3086537"/>
          </a:xfrm>
        </p:grpSpPr>
        <p:cxnSp>
          <p:nvCxnSpPr>
            <p:cNvPr id="63" name="Straight Connector 62">
              <a:extLst>
                <a:ext uri="{FF2B5EF4-FFF2-40B4-BE49-F238E27FC236}">
                  <a16:creationId xmlns:a16="http://schemas.microsoft.com/office/drawing/2014/main" id="{5642D70B-5EAA-4DB7-9898-57F05107521D}"/>
                </a:ext>
              </a:extLst>
            </p:cNvPr>
            <p:cNvCxnSpPr>
              <a:cxnSpLocks/>
            </p:cNvCxnSpPr>
            <p:nvPr/>
          </p:nvCxnSpPr>
          <p:spPr>
            <a:xfrm flipV="1">
              <a:off x="11732645" y="3886827"/>
              <a:ext cx="0" cy="2057660"/>
            </a:xfrm>
            <a:prstGeom prst="line">
              <a:avLst/>
            </a:prstGeom>
            <a:ln w="1270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92" name="Rectangle 91">
              <a:extLst>
                <a:ext uri="{FF2B5EF4-FFF2-40B4-BE49-F238E27FC236}">
                  <a16:creationId xmlns:a16="http://schemas.microsoft.com/office/drawing/2014/main" id="{569CB7E5-A9CD-4545-9741-65398F54E20E}"/>
                </a:ext>
              </a:extLst>
            </p:cNvPr>
            <p:cNvSpPr/>
            <p:nvPr/>
          </p:nvSpPr>
          <p:spPr>
            <a:xfrm>
              <a:off x="11172394" y="3375413"/>
              <a:ext cx="673200" cy="514415"/>
            </a:xfrm>
            <a:prstGeom prst="rect">
              <a:avLst/>
            </a:prstGeom>
            <a:solidFill>
              <a:schemeClr val="accent2"/>
            </a:solidFill>
            <a:ln w="12700">
              <a:noFill/>
            </a:ln>
          </p:spPr>
          <p:style>
            <a:lnRef idx="2">
              <a:schemeClr val="dk1"/>
            </a:lnRef>
            <a:fillRef idx="1">
              <a:schemeClr val="lt1"/>
            </a:fillRef>
            <a:effectRef idx="0">
              <a:schemeClr val="dk1"/>
            </a:effectRef>
            <a:fontRef idx="minor">
              <a:schemeClr val="dk1"/>
            </a:fontRef>
          </p:style>
          <p:txBody>
            <a:bodyPr rtlCol="0" anchor="ctr"/>
            <a:lstStyle/>
            <a:p>
              <a:r>
                <a:rPr lang="pt-PT" sz="2800" dirty="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9</a:t>
              </a:r>
            </a:p>
          </p:txBody>
        </p:sp>
        <p:sp>
          <p:nvSpPr>
            <p:cNvPr id="94" name="TextBox 93">
              <a:extLst>
                <a:ext uri="{FF2B5EF4-FFF2-40B4-BE49-F238E27FC236}">
                  <a16:creationId xmlns:a16="http://schemas.microsoft.com/office/drawing/2014/main" id="{D34F532D-E24C-4DEA-A12B-E51F7E3A1B91}"/>
                </a:ext>
              </a:extLst>
            </p:cNvPr>
            <p:cNvSpPr txBox="1"/>
            <p:nvPr/>
          </p:nvSpPr>
          <p:spPr>
            <a:xfrm>
              <a:off x="10563875" y="5494618"/>
              <a:ext cx="1140697" cy="523220"/>
            </a:xfrm>
            <a:prstGeom prst="rect">
              <a:avLst/>
            </a:prstGeom>
            <a:noFill/>
          </p:spPr>
          <p:txBody>
            <a:bodyPr wrap="none" rtlCol="0">
              <a:spAutoFit/>
            </a:bodyPr>
            <a:lstStyle/>
            <a:p>
              <a:pPr algn="r"/>
              <a:r>
                <a:rPr lang="pt-PT" sz="1400" dirty="0">
                  <a:solidFill>
                    <a:schemeClr val="tx1">
                      <a:lumMod val="75000"/>
                      <a:lumOff val="25000"/>
                    </a:schemeClr>
                  </a:solidFill>
                </a:rPr>
                <a:t>RESOURCES</a:t>
              </a:r>
            </a:p>
            <a:p>
              <a:pPr algn="r"/>
              <a:r>
                <a:rPr lang="pt-PT" sz="1400" dirty="0">
                  <a:solidFill>
                    <a:schemeClr val="tx1">
                      <a:lumMod val="75000"/>
                      <a:lumOff val="25000"/>
                    </a:schemeClr>
                  </a:solidFill>
                </a:rPr>
                <a:t>&amp; LABS</a:t>
              </a:r>
            </a:p>
          </p:txBody>
        </p:sp>
        <p:pic>
          <p:nvPicPr>
            <p:cNvPr id="7" name="Picture 6">
              <a:extLst>
                <a:ext uri="{FF2B5EF4-FFF2-40B4-BE49-F238E27FC236}">
                  <a16:creationId xmlns:a16="http://schemas.microsoft.com/office/drawing/2014/main" id="{504CD617-04C5-42AB-B753-CB6961306E0E}"/>
                </a:ext>
              </a:extLst>
            </p:cNvPr>
            <p:cNvPicPr>
              <a:picLocks noChangeAspect="1"/>
            </p:cNvPicPr>
            <p:nvPr/>
          </p:nvPicPr>
          <p:blipFill>
            <a:blip r:embed="rId14">
              <a:duotone>
                <a:schemeClr val="accent2">
                  <a:shade val="45000"/>
                  <a:satMod val="135000"/>
                </a:schemeClr>
                <a:prstClr val="white"/>
              </a:duotone>
            </a:blip>
            <a:stretch>
              <a:fillRect/>
            </a:stretch>
          </p:blipFill>
          <p:spPr>
            <a:xfrm>
              <a:off x="11202267" y="2931301"/>
              <a:ext cx="403300" cy="403300"/>
            </a:xfrm>
            <a:prstGeom prst="rect">
              <a:avLst/>
            </a:prstGeom>
          </p:spPr>
        </p:pic>
      </p:grpSp>
      <p:grpSp>
        <p:nvGrpSpPr>
          <p:cNvPr id="12" name="Group 11">
            <a:extLst>
              <a:ext uri="{FF2B5EF4-FFF2-40B4-BE49-F238E27FC236}">
                <a16:creationId xmlns:a16="http://schemas.microsoft.com/office/drawing/2014/main" id="{30E41B51-D04D-42D7-8B69-F7ED4949F26A}"/>
              </a:ext>
            </a:extLst>
          </p:cNvPr>
          <p:cNvGrpSpPr/>
          <p:nvPr/>
        </p:nvGrpSpPr>
        <p:grpSpPr>
          <a:xfrm>
            <a:off x="10758394" y="2012115"/>
            <a:ext cx="1386240" cy="2304694"/>
            <a:chOff x="10758394" y="2012115"/>
            <a:chExt cx="1386240" cy="2304694"/>
          </a:xfrm>
        </p:grpSpPr>
        <p:sp>
          <p:nvSpPr>
            <p:cNvPr id="36" name="Rectangle 35">
              <a:extLst>
                <a:ext uri="{FF2B5EF4-FFF2-40B4-BE49-F238E27FC236}">
                  <a16:creationId xmlns:a16="http://schemas.microsoft.com/office/drawing/2014/main" id="{503C7212-E547-430E-A749-953C02F12A25}"/>
                </a:ext>
              </a:extLst>
            </p:cNvPr>
            <p:cNvSpPr/>
            <p:nvPr/>
          </p:nvSpPr>
          <p:spPr>
            <a:xfrm>
              <a:off x="10758394" y="3375455"/>
              <a:ext cx="414000" cy="514415"/>
            </a:xfrm>
            <a:prstGeom prst="rect">
              <a:avLst/>
            </a:prstGeom>
            <a:solidFill>
              <a:srgbClr val="FFC000"/>
            </a:solidFill>
            <a:ln w="12700">
              <a:noFill/>
            </a:ln>
          </p:spPr>
          <p:style>
            <a:lnRef idx="2">
              <a:schemeClr val="dk1"/>
            </a:lnRef>
            <a:fillRef idx="1">
              <a:schemeClr val="lt1"/>
            </a:fillRef>
            <a:effectRef idx="0">
              <a:schemeClr val="dk1"/>
            </a:effectRef>
            <a:fontRef idx="minor">
              <a:schemeClr val="dk1"/>
            </a:fontRef>
          </p:style>
          <p:txBody>
            <a:bodyPr rtlCol="0" anchor="ctr"/>
            <a:lstStyle/>
            <a:p>
              <a:r>
                <a:rPr lang="pt-PT" sz="2800" dirty="0">
                  <a:solidFill>
                    <a:schemeClr val="accent3">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8</a:t>
              </a:r>
            </a:p>
          </p:txBody>
        </p:sp>
        <p:sp>
          <p:nvSpPr>
            <p:cNvPr id="62" name="TextBox 61">
              <a:extLst>
                <a:ext uri="{FF2B5EF4-FFF2-40B4-BE49-F238E27FC236}">
                  <a16:creationId xmlns:a16="http://schemas.microsoft.com/office/drawing/2014/main" id="{1936E114-035A-477D-BFD2-B16044751040}"/>
                </a:ext>
              </a:extLst>
            </p:cNvPr>
            <p:cNvSpPr txBox="1"/>
            <p:nvPr/>
          </p:nvSpPr>
          <p:spPr>
            <a:xfrm>
              <a:off x="10852421" y="2012115"/>
              <a:ext cx="1292213" cy="523220"/>
            </a:xfrm>
            <a:prstGeom prst="rect">
              <a:avLst/>
            </a:prstGeom>
            <a:noFill/>
          </p:spPr>
          <p:txBody>
            <a:bodyPr wrap="none" rtlCol="0">
              <a:spAutoFit/>
            </a:bodyPr>
            <a:lstStyle/>
            <a:p>
              <a:r>
                <a:rPr lang="pt-PT" sz="1400" dirty="0">
                  <a:solidFill>
                    <a:schemeClr val="tx1">
                      <a:lumMod val="75000"/>
                      <a:lumOff val="25000"/>
                    </a:schemeClr>
                  </a:solidFill>
                </a:rPr>
                <a:t>CONCLUSION</a:t>
              </a:r>
            </a:p>
            <a:p>
              <a:r>
                <a:rPr lang="pt-PT" sz="1400" dirty="0">
                  <a:solidFill>
                    <a:schemeClr val="tx1">
                      <a:lumMod val="75000"/>
                      <a:lumOff val="25000"/>
                    </a:schemeClr>
                  </a:solidFill>
                </a:rPr>
                <a:t>&amp; ROADMAP</a:t>
              </a:r>
            </a:p>
          </p:txBody>
        </p:sp>
        <p:cxnSp>
          <p:nvCxnSpPr>
            <p:cNvPr id="93" name="Straight Connector 92">
              <a:extLst>
                <a:ext uri="{FF2B5EF4-FFF2-40B4-BE49-F238E27FC236}">
                  <a16:creationId xmlns:a16="http://schemas.microsoft.com/office/drawing/2014/main" id="{8041E808-13EC-45A8-9E2E-E1F70DDD61A7}"/>
                </a:ext>
              </a:extLst>
            </p:cNvPr>
            <p:cNvCxnSpPr>
              <a:cxnSpLocks/>
            </p:cNvCxnSpPr>
            <p:nvPr/>
          </p:nvCxnSpPr>
          <p:spPr>
            <a:xfrm flipV="1">
              <a:off x="10844367" y="2077552"/>
              <a:ext cx="0" cy="1289191"/>
            </a:xfrm>
            <a:prstGeom prst="line">
              <a:avLst/>
            </a:prstGeom>
            <a:ln w="1270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2BF64664-50A1-4838-A421-F80497E79FAA}"/>
                </a:ext>
              </a:extLst>
            </p:cNvPr>
            <p:cNvPicPr>
              <a:picLocks noChangeAspect="1"/>
            </p:cNvPicPr>
            <p:nvPr/>
          </p:nvPicPr>
          <p:blipFill>
            <a:blip r:embed="rId15">
              <a:duotone>
                <a:schemeClr val="accent3">
                  <a:shade val="45000"/>
                  <a:satMod val="135000"/>
                </a:schemeClr>
                <a:prstClr val="white"/>
              </a:duotone>
            </a:blip>
            <a:stretch>
              <a:fillRect/>
            </a:stretch>
          </p:blipFill>
          <p:spPr>
            <a:xfrm>
              <a:off x="10783743" y="3991691"/>
              <a:ext cx="325118" cy="325118"/>
            </a:xfrm>
            <a:prstGeom prst="rect">
              <a:avLst/>
            </a:prstGeom>
          </p:spPr>
        </p:pic>
      </p:grpSp>
    </p:spTree>
    <p:extLst>
      <p:ext uri="{BB962C8B-B14F-4D97-AF65-F5344CB8AC3E}">
        <p14:creationId xmlns:p14="http://schemas.microsoft.com/office/powerpoint/2010/main" val="1662152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103438" y="2076884"/>
            <a:ext cx="5938838" cy="1292662"/>
          </a:xfrm>
        </p:spPr>
        <p:txBody>
          <a:bodyPr/>
          <a:lstStyle/>
          <a:p>
            <a:r>
              <a:rPr lang="en-US" dirty="0"/>
              <a:t>Connectors &amp; </a:t>
            </a:r>
          </a:p>
          <a:p>
            <a:r>
              <a:rPr lang="en-US" dirty="0"/>
              <a:t>Actionable Messages</a:t>
            </a:r>
          </a:p>
        </p:txBody>
      </p:sp>
      <p:sp>
        <p:nvSpPr>
          <p:cNvPr id="3" name="Text Placeholder 2"/>
          <p:cNvSpPr>
            <a:spLocks noGrp="1"/>
          </p:cNvSpPr>
          <p:nvPr>
            <p:ph type="body" sz="quarter" idx="12"/>
          </p:nvPr>
        </p:nvSpPr>
        <p:spPr/>
        <p:txBody>
          <a:bodyPr/>
          <a:lstStyle/>
          <a:p>
            <a:r>
              <a:rPr lang="en-US" dirty="0"/>
              <a:t>4</a:t>
            </a:r>
          </a:p>
        </p:txBody>
      </p:sp>
    </p:spTree>
    <p:extLst>
      <p:ext uri="{BB962C8B-B14F-4D97-AF65-F5344CB8AC3E}">
        <p14:creationId xmlns:p14="http://schemas.microsoft.com/office/powerpoint/2010/main" val="572390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274638" y="1212850"/>
            <a:ext cx="5924052" cy="3631763"/>
          </a:xfrm>
        </p:spPr>
        <p:txBody>
          <a:bodyPr/>
          <a:lstStyle/>
          <a:p>
            <a:pPr>
              <a:buClr>
                <a:schemeClr val="accent3"/>
              </a:buClr>
            </a:pPr>
            <a:r>
              <a:rPr lang="pt-PT" sz="2800" dirty="0">
                <a:solidFill>
                  <a:schemeClr val="tx1">
                    <a:lumMod val="65000"/>
                    <a:lumOff val="35000"/>
                  </a:schemeClr>
                </a:solidFill>
              </a:rPr>
              <a:t>Leverages incoming webhook API</a:t>
            </a:r>
          </a:p>
          <a:p>
            <a:pPr>
              <a:buClr>
                <a:schemeClr val="accent3"/>
              </a:buClr>
            </a:pPr>
            <a:r>
              <a:rPr lang="pt-PT" sz="2800" dirty="0">
                <a:solidFill>
                  <a:schemeClr val="tx1">
                    <a:lumMod val="65000"/>
                    <a:lumOff val="35000"/>
                  </a:schemeClr>
                </a:solidFill>
              </a:rPr>
              <a:t>Send activities into Teams (or Groups)</a:t>
            </a:r>
          </a:p>
          <a:p>
            <a:pPr>
              <a:buClr>
                <a:schemeClr val="accent3"/>
              </a:buClr>
            </a:pPr>
            <a:r>
              <a:rPr lang="pt-PT" sz="2800" dirty="0">
                <a:solidFill>
                  <a:schemeClr val="tx1">
                    <a:lumMod val="65000"/>
                    <a:lumOff val="35000"/>
                  </a:schemeClr>
                </a:solidFill>
              </a:rPr>
              <a:t>Push rich interactive cards into channels for user quick actions</a:t>
            </a:r>
          </a:p>
          <a:p>
            <a:pPr>
              <a:buClr>
                <a:schemeClr val="accent3"/>
              </a:buClr>
            </a:pPr>
            <a:r>
              <a:rPr lang="pt-PT" sz="2800" dirty="0">
                <a:solidFill>
                  <a:schemeClr val="tx1">
                    <a:lumMod val="65000"/>
                    <a:lumOff val="35000"/>
                  </a:schemeClr>
                </a:solidFill>
              </a:rPr>
              <a:t>Supported in Outlook, Teams and Yammer</a:t>
            </a:r>
          </a:p>
          <a:p>
            <a:pPr>
              <a:buClr>
                <a:schemeClr val="accent3"/>
              </a:buClr>
            </a:pPr>
            <a:r>
              <a:rPr lang="pt-PT" sz="2800" dirty="0">
                <a:solidFill>
                  <a:schemeClr val="tx1">
                    <a:lumMod val="65000"/>
                    <a:lumOff val="35000"/>
                  </a:schemeClr>
                </a:solidFill>
              </a:rPr>
              <a:t>Build your own connector</a:t>
            </a:r>
          </a:p>
        </p:txBody>
      </p:sp>
      <p:sp>
        <p:nvSpPr>
          <p:cNvPr id="9" name="Title 8"/>
          <p:cNvSpPr>
            <a:spLocks noGrp="1"/>
          </p:cNvSpPr>
          <p:nvPr>
            <p:ph type="title"/>
          </p:nvPr>
        </p:nvSpPr>
        <p:spPr/>
        <p:txBody>
          <a:bodyPr/>
          <a:lstStyle/>
          <a:p>
            <a:r>
              <a:rPr lang="pt-PT" dirty="0"/>
              <a:t>Overview</a:t>
            </a:r>
            <a:endParaRPr lang="en-US" dirty="0"/>
          </a:p>
        </p:txBody>
      </p:sp>
      <p:sp>
        <p:nvSpPr>
          <p:cNvPr id="14" name="Footer Placeholder 3"/>
          <p:cNvSpPr>
            <a:spLocks noGrp="1"/>
          </p:cNvSpPr>
          <p:nvPr>
            <p:ph type="ftr" sz="quarter" idx="11"/>
          </p:nvPr>
        </p:nvSpPr>
        <p:spPr>
          <a:xfrm>
            <a:off x="7964488" y="295272"/>
            <a:ext cx="4197350" cy="371475"/>
          </a:xfrm>
        </p:spPr>
        <p:txBody>
          <a:bodyPr/>
          <a:lstStyle/>
          <a:p>
            <a:pPr>
              <a:defRPr/>
            </a:pPr>
            <a:r>
              <a:rPr lang="en-US" sz="1400" dirty="0">
                <a:solidFill>
                  <a:schemeClr val="accent3"/>
                </a:solidFill>
                <a:latin typeface="Segoe UI Black" panose="020B0A02040204020203" pitchFamily="34" charset="0"/>
                <a:ea typeface="Segoe UI Black" panose="020B0A02040204020203" pitchFamily="34" charset="0"/>
                <a:cs typeface="Segoe UI Black" panose="020B0A02040204020203" pitchFamily="34" charset="0"/>
              </a:rPr>
              <a:t>4</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solidFill>
                  <a:schemeClr val="tx1">
                    <a:lumMod val="75000"/>
                    <a:lumOff val="25000"/>
                  </a:schemeClr>
                </a:solidFill>
              </a:rPr>
              <a:t>CONNECTORS &amp; ACTONABLE MESSAGES</a:t>
            </a:r>
          </a:p>
          <a:p>
            <a:endParaRPr lang="en-US" dirty="0"/>
          </a:p>
        </p:txBody>
      </p:sp>
      <p:sp>
        <p:nvSpPr>
          <p:cNvPr id="6" name="TextBox 5">
            <a:extLst>
              <a:ext uri="{FF2B5EF4-FFF2-40B4-BE49-F238E27FC236}">
                <a16:creationId xmlns:a16="http://schemas.microsoft.com/office/drawing/2014/main" id="{291469BF-E474-42AB-BF63-4A52D868F7E0}"/>
              </a:ext>
            </a:extLst>
          </p:cNvPr>
          <p:cNvSpPr txBox="1"/>
          <p:nvPr/>
        </p:nvSpPr>
        <p:spPr>
          <a:xfrm>
            <a:off x="278867" y="5915909"/>
            <a:ext cx="3273653" cy="369332"/>
          </a:xfrm>
          <a:prstGeom prst="rect">
            <a:avLst/>
          </a:prstGeom>
          <a:noFill/>
        </p:spPr>
        <p:txBody>
          <a:bodyPr wrap="none" rtlCol="0">
            <a:spAutoFit/>
          </a:bodyPr>
          <a:lstStyle/>
          <a:p>
            <a:r>
              <a:rPr lang="pt-PT" dirty="0">
                <a:solidFill>
                  <a:schemeClr val="accent3"/>
                </a:solidFill>
              </a:rPr>
              <a:t>Example: </a:t>
            </a:r>
            <a:r>
              <a:rPr lang="pt-PT" dirty="0"/>
              <a:t>incident notifications</a:t>
            </a:r>
          </a:p>
        </p:txBody>
      </p:sp>
      <p:pic>
        <p:nvPicPr>
          <p:cNvPr id="8" name="Picture 2" descr="A screenshot of an actionable message in Microsoft Teams">
            <a:extLst>
              <a:ext uri="{FF2B5EF4-FFF2-40B4-BE49-F238E27FC236}">
                <a16:creationId xmlns:a16="http://schemas.microsoft.com/office/drawing/2014/main" id="{30D7B980-B7C8-4215-BBD8-FBADA1D6EE3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426264" y="1212847"/>
            <a:ext cx="5638486" cy="3631766"/>
          </a:xfrm>
          <a:prstGeom prst="rect">
            <a:avLst/>
          </a:prstGeom>
          <a:noFill/>
          <a:ln>
            <a:solidFill>
              <a:schemeClr val="tx1">
                <a:lumMod val="75000"/>
                <a:lumOff val="2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0049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2" decel="10000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pt-PT" dirty="0"/>
              <a:t>Create a Connector</a:t>
            </a:r>
            <a:endParaRPr lang="en-US" dirty="0"/>
          </a:p>
        </p:txBody>
      </p:sp>
      <p:sp>
        <p:nvSpPr>
          <p:cNvPr id="3" name="Text Placeholder 2">
            <a:extLst>
              <a:ext uri="{FF2B5EF4-FFF2-40B4-BE49-F238E27FC236}">
                <a16:creationId xmlns:a16="http://schemas.microsoft.com/office/drawing/2014/main" id="{AF79B2C4-5061-478C-99C8-A6A0E932F5E3}"/>
              </a:ext>
            </a:extLst>
          </p:cNvPr>
          <p:cNvSpPr>
            <a:spLocks noGrp="1"/>
          </p:cNvSpPr>
          <p:nvPr>
            <p:ph type="body" sz="quarter" idx="10"/>
          </p:nvPr>
        </p:nvSpPr>
        <p:spPr>
          <a:xfrm>
            <a:off x="432619" y="1584640"/>
            <a:ext cx="11730402" cy="3877985"/>
          </a:xfrm>
        </p:spPr>
        <p:txBody>
          <a:bodyPr/>
          <a:lstStyle/>
          <a:p>
            <a:pPr marL="514350" indent="-514350">
              <a:buClr>
                <a:schemeClr val="accent3"/>
              </a:buClr>
              <a:buFont typeface="+mj-lt"/>
              <a:buAutoNum type="arabicPeriod"/>
            </a:pPr>
            <a:r>
              <a:rPr lang="pt-PT" sz="3200" dirty="0">
                <a:solidFill>
                  <a:schemeClr val="tx1">
                    <a:lumMod val="65000"/>
                    <a:lumOff val="35000"/>
                  </a:schemeClr>
                </a:solidFill>
              </a:rPr>
              <a:t>Register the connector </a:t>
            </a:r>
            <a:r>
              <a:rPr lang="pt-PT" sz="2000" dirty="0">
                <a:solidFill>
                  <a:schemeClr val="tx1">
                    <a:lumMod val="65000"/>
                    <a:lumOff val="35000"/>
                  </a:schemeClr>
                </a:solidFill>
              </a:rPr>
              <a:t>(https://outlook.office.com/connectors/publish)</a:t>
            </a:r>
          </a:p>
          <a:p>
            <a:pPr marL="514350" indent="-514350">
              <a:buClr>
                <a:schemeClr val="accent3"/>
              </a:buClr>
              <a:buFont typeface="+mj-lt"/>
              <a:buAutoNum type="arabicPeriod"/>
            </a:pPr>
            <a:r>
              <a:rPr lang="pt-PT" sz="3200" dirty="0">
                <a:solidFill>
                  <a:schemeClr val="tx1">
                    <a:lumMod val="65000"/>
                    <a:lumOff val="35000"/>
                  </a:schemeClr>
                </a:solidFill>
              </a:rPr>
              <a:t>Create a landing page for users with a Connect button</a:t>
            </a:r>
          </a:p>
          <a:p>
            <a:pPr marL="514350" indent="-514350">
              <a:buClr>
                <a:schemeClr val="accent3"/>
              </a:buClr>
              <a:buFont typeface="+mj-lt"/>
              <a:buAutoNum type="arabicPeriod"/>
            </a:pPr>
            <a:r>
              <a:rPr lang="pt-PT" sz="3200" dirty="0">
                <a:solidFill>
                  <a:schemeClr val="tx1">
                    <a:lumMod val="65000"/>
                    <a:lumOff val="35000"/>
                  </a:schemeClr>
                </a:solidFill>
              </a:rPr>
              <a:t>Create a callback page to store the webhook URL</a:t>
            </a:r>
          </a:p>
          <a:p>
            <a:pPr marL="514350" indent="-514350">
              <a:buClr>
                <a:schemeClr val="accent3"/>
              </a:buClr>
              <a:buFont typeface="+mj-lt"/>
              <a:buAutoNum type="arabicPeriod"/>
            </a:pPr>
            <a:r>
              <a:rPr lang="pt-PT" sz="3200" dirty="0">
                <a:solidFill>
                  <a:schemeClr val="tx1">
                    <a:lumMod val="65000"/>
                    <a:lumOff val="35000"/>
                  </a:schemeClr>
                </a:solidFill>
              </a:rPr>
              <a:t>Deploy it to a cloud service</a:t>
            </a:r>
          </a:p>
          <a:p>
            <a:pPr marL="514350" indent="-514350">
              <a:buClr>
                <a:schemeClr val="accent3"/>
              </a:buClr>
              <a:buFont typeface="+mj-lt"/>
              <a:buAutoNum type="arabicPeriod"/>
            </a:pPr>
            <a:r>
              <a:rPr lang="pt-PT" sz="3200" dirty="0">
                <a:solidFill>
                  <a:schemeClr val="tx1">
                    <a:lumMod val="65000"/>
                    <a:lumOff val="35000"/>
                  </a:schemeClr>
                </a:solidFill>
              </a:rPr>
              <a:t>Create an app package</a:t>
            </a:r>
          </a:p>
          <a:p>
            <a:pPr marL="514350" indent="-514350">
              <a:buClr>
                <a:schemeClr val="accent3"/>
              </a:buClr>
              <a:buFont typeface="+mj-lt"/>
              <a:buAutoNum type="arabicPeriod"/>
            </a:pPr>
            <a:r>
              <a:rPr lang="pt-PT" sz="3200" dirty="0">
                <a:solidFill>
                  <a:schemeClr val="tx1">
                    <a:lumMod val="65000"/>
                    <a:lumOff val="35000"/>
                  </a:schemeClr>
                </a:solidFill>
              </a:rPr>
              <a:t>Sideload it or publish the package to the store</a:t>
            </a:r>
          </a:p>
          <a:p>
            <a:pPr marL="514350" indent="-514350">
              <a:buClr>
                <a:schemeClr val="accent3"/>
              </a:buClr>
              <a:buFont typeface="+mj-lt"/>
              <a:buAutoNum type="arabicPeriod"/>
            </a:pPr>
            <a:r>
              <a:rPr lang="pt-PT" sz="3200" dirty="0">
                <a:solidFill>
                  <a:schemeClr val="tx1">
                    <a:lumMod val="65000"/>
                    <a:lumOff val="35000"/>
                  </a:schemeClr>
                </a:solidFill>
              </a:rPr>
              <a:t>Install the connector to a channel</a:t>
            </a:r>
            <a:endParaRPr lang="pt-PT" sz="3200" dirty="0">
              <a:solidFill>
                <a:schemeClr val="tx1">
                  <a:lumMod val="65000"/>
                  <a:lumOff val="35000"/>
                </a:schemeClr>
              </a:solidFill>
              <a:latin typeface="Consolas" panose="020B0609020204030204" pitchFamily="49" charset="0"/>
            </a:endParaRPr>
          </a:p>
        </p:txBody>
      </p:sp>
      <p:sp>
        <p:nvSpPr>
          <p:cNvPr id="6" name="Footer Placeholder 3">
            <a:extLst>
              <a:ext uri="{FF2B5EF4-FFF2-40B4-BE49-F238E27FC236}">
                <a16:creationId xmlns:a16="http://schemas.microsoft.com/office/drawing/2014/main" id="{1A9CFCD1-C000-4BFC-879A-CCCDF184BAF0}"/>
              </a:ext>
            </a:extLst>
          </p:cNvPr>
          <p:cNvSpPr>
            <a:spLocks noGrp="1"/>
          </p:cNvSpPr>
          <p:nvPr>
            <p:ph type="ftr" sz="quarter" idx="11"/>
          </p:nvPr>
        </p:nvSpPr>
        <p:spPr>
          <a:xfrm>
            <a:off x="7964488" y="295272"/>
            <a:ext cx="4197350" cy="371475"/>
          </a:xfrm>
        </p:spPr>
        <p:txBody>
          <a:bodyPr/>
          <a:lstStyle/>
          <a:p>
            <a:pPr>
              <a:defRPr/>
            </a:pPr>
            <a:r>
              <a:rPr lang="en-US" sz="1400" dirty="0">
                <a:solidFill>
                  <a:schemeClr val="accent3"/>
                </a:solidFill>
                <a:latin typeface="Segoe UI Black" panose="020B0A02040204020203" pitchFamily="34" charset="0"/>
                <a:ea typeface="Segoe UI Black" panose="020B0A02040204020203" pitchFamily="34" charset="0"/>
                <a:cs typeface="Segoe UI Black" panose="020B0A02040204020203" pitchFamily="34" charset="0"/>
              </a:rPr>
              <a:t>4</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solidFill>
                  <a:schemeClr val="tx1">
                    <a:lumMod val="75000"/>
                    <a:lumOff val="25000"/>
                  </a:schemeClr>
                </a:solidFill>
              </a:rPr>
              <a:t>CONNECTORS &amp; ACTONABLE MESSAGES</a:t>
            </a:r>
          </a:p>
          <a:p>
            <a:endParaRPr lang="en-US" dirty="0"/>
          </a:p>
        </p:txBody>
      </p:sp>
    </p:spTree>
    <p:extLst>
      <p:ext uri="{BB962C8B-B14F-4D97-AF65-F5344CB8AC3E}">
        <p14:creationId xmlns:p14="http://schemas.microsoft.com/office/powerpoint/2010/main" val="326590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pt-PT" dirty="0"/>
              <a:t>Send Actionable Message</a:t>
            </a:r>
            <a:endParaRPr lang="en-US" dirty="0"/>
          </a:p>
        </p:txBody>
      </p:sp>
      <p:sp>
        <p:nvSpPr>
          <p:cNvPr id="3" name="Text Placeholder 2">
            <a:extLst>
              <a:ext uri="{FF2B5EF4-FFF2-40B4-BE49-F238E27FC236}">
                <a16:creationId xmlns:a16="http://schemas.microsoft.com/office/drawing/2014/main" id="{AF79B2C4-5061-478C-99C8-A6A0E932F5E3}"/>
              </a:ext>
            </a:extLst>
          </p:cNvPr>
          <p:cNvSpPr>
            <a:spLocks noGrp="1"/>
          </p:cNvSpPr>
          <p:nvPr>
            <p:ph type="body" sz="quarter" idx="10"/>
          </p:nvPr>
        </p:nvSpPr>
        <p:spPr>
          <a:xfrm>
            <a:off x="442451" y="1584640"/>
            <a:ext cx="11720569" cy="1711238"/>
          </a:xfrm>
        </p:spPr>
        <p:txBody>
          <a:bodyPr/>
          <a:lstStyle/>
          <a:p>
            <a:pPr marL="514350" indent="-514350">
              <a:buClr>
                <a:schemeClr val="accent3"/>
              </a:buClr>
              <a:buFont typeface="+mj-lt"/>
              <a:buAutoNum type="arabicPeriod"/>
            </a:pPr>
            <a:r>
              <a:rPr lang="pt-PT" sz="3200" dirty="0">
                <a:solidFill>
                  <a:schemeClr val="tx1">
                    <a:lumMod val="65000"/>
                    <a:lumOff val="35000"/>
                  </a:schemeClr>
                </a:solidFill>
              </a:rPr>
              <a:t>Create an actionable message card </a:t>
            </a:r>
          </a:p>
          <a:p>
            <a:pPr marL="514350" indent="-514350">
              <a:buClr>
                <a:schemeClr val="accent3"/>
              </a:buClr>
              <a:buFont typeface="+mj-lt"/>
              <a:buAutoNum type="arabicPeriod"/>
            </a:pPr>
            <a:r>
              <a:rPr lang="pt-PT" sz="3200" dirty="0">
                <a:solidFill>
                  <a:schemeClr val="tx1">
                    <a:lumMod val="65000"/>
                    <a:lumOff val="35000"/>
                  </a:schemeClr>
                </a:solidFill>
              </a:rPr>
              <a:t>Create a request with the card definition (JSON) as payload</a:t>
            </a:r>
          </a:p>
          <a:p>
            <a:pPr marL="514350" indent="-514350">
              <a:buClr>
                <a:schemeClr val="accent3"/>
              </a:buClr>
              <a:buFont typeface="+mj-lt"/>
              <a:buAutoNum type="arabicPeriod"/>
            </a:pPr>
            <a:r>
              <a:rPr lang="pt-PT" sz="3200" dirty="0">
                <a:solidFill>
                  <a:schemeClr val="tx1">
                    <a:lumMod val="65000"/>
                    <a:lumOff val="35000"/>
                  </a:schemeClr>
                </a:solidFill>
              </a:rPr>
              <a:t>POST the request to the webhook URL</a:t>
            </a:r>
            <a:endParaRPr lang="pt-PT" sz="3200" dirty="0">
              <a:solidFill>
                <a:schemeClr val="tx1">
                  <a:lumMod val="65000"/>
                  <a:lumOff val="35000"/>
                </a:schemeClr>
              </a:solidFill>
              <a:latin typeface="Consolas" panose="020B0609020204030204" pitchFamily="49" charset="0"/>
            </a:endParaRPr>
          </a:p>
        </p:txBody>
      </p:sp>
      <p:sp>
        <p:nvSpPr>
          <p:cNvPr id="6" name="Footer Placeholder 3">
            <a:extLst>
              <a:ext uri="{FF2B5EF4-FFF2-40B4-BE49-F238E27FC236}">
                <a16:creationId xmlns:a16="http://schemas.microsoft.com/office/drawing/2014/main" id="{1A9CFCD1-C000-4BFC-879A-CCCDF184BAF0}"/>
              </a:ext>
            </a:extLst>
          </p:cNvPr>
          <p:cNvSpPr>
            <a:spLocks noGrp="1"/>
          </p:cNvSpPr>
          <p:nvPr>
            <p:ph type="ftr" sz="quarter" idx="11"/>
          </p:nvPr>
        </p:nvSpPr>
        <p:spPr>
          <a:xfrm>
            <a:off x="7964488" y="295272"/>
            <a:ext cx="4197350" cy="371475"/>
          </a:xfrm>
        </p:spPr>
        <p:txBody>
          <a:bodyPr/>
          <a:lstStyle/>
          <a:p>
            <a:pPr>
              <a:defRPr/>
            </a:pPr>
            <a:r>
              <a:rPr lang="en-US" sz="1400" dirty="0">
                <a:solidFill>
                  <a:schemeClr val="accent3"/>
                </a:solidFill>
                <a:latin typeface="Segoe UI Black" panose="020B0A02040204020203" pitchFamily="34" charset="0"/>
                <a:ea typeface="Segoe UI Black" panose="020B0A02040204020203" pitchFamily="34" charset="0"/>
                <a:cs typeface="Segoe UI Black" panose="020B0A02040204020203" pitchFamily="34" charset="0"/>
              </a:rPr>
              <a:t>4</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solidFill>
                  <a:schemeClr val="tx1">
                    <a:lumMod val="75000"/>
                    <a:lumOff val="25000"/>
                  </a:schemeClr>
                </a:solidFill>
              </a:rPr>
              <a:t>CONNECTORS &amp; ACTONABLE MESSAGES</a:t>
            </a:r>
          </a:p>
          <a:p>
            <a:endParaRPr lang="en-US" dirty="0"/>
          </a:p>
        </p:txBody>
      </p:sp>
    </p:spTree>
    <p:extLst>
      <p:ext uri="{BB962C8B-B14F-4D97-AF65-F5344CB8AC3E}">
        <p14:creationId xmlns:p14="http://schemas.microsoft.com/office/powerpoint/2010/main" val="145011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pt-PT" dirty="0"/>
              <a:t>Office 365 Connector Cards</a:t>
            </a:r>
            <a:endParaRPr lang="en-US" dirty="0"/>
          </a:p>
        </p:txBody>
      </p:sp>
      <p:sp>
        <p:nvSpPr>
          <p:cNvPr id="6" name="Footer Placeholder 3">
            <a:extLst>
              <a:ext uri="{FF2B5EF4-FFF2-40B4-BE49-F238E27FC236}">
                <a16:creationId xmlns:a16="http://schemas.microsoft.com/office/drawing/2014/main" id="{1A9CFCD1-C000-4BFC-879A-CCCDF184BAF0}"/>
              </a:ext>
            </a:extLst>
          </p:cNvPr>
          <p:cNvSpPr>
            <a:spLocks noGrp="1"/>
          </p:cNvSpPr>
          <p:nvPr>
            <p:ph type="ftr" sz="quarter" idx="11"/>
          </p:nvPr>
        </p:nvSpPr>
        <p:spPr>
          <a:xfrm>
            <a:off x="7964488" y="295272"/>
            <a:ext cx="4197350" cy="371475"/>
          </a:xfrm>
        </p:spPr>
        <p:txBody>
          <a:bodyPr/>
          <a:lstStyle/>
          <a:p>
            <a:pPr>
              <a:defRPr/>
            </a:pPr>
            <a:r>
              <a:rPr lang="en-US" sz="1400" dirty="0">
                <a:solidFill>
                  <a:schemeClr val="accent3"/>
                </a:solidFill>
                <a:latin typeface="Segoe UI Black" panose="020B0A02040204020203" pitchFamily="34" charset="0"/>
                <a:ea typeface="Segoe UI Black" panose="020B0A02040204020203" pitchFamily="34" charset="0"/>
                <a:cs typeface="Segoe UI Black" panose="020B0A02040204020203" pitchFamily="34" charset="0"/>
              </a:rPr>
              <a:t>4</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solidFill>
                  <a:schemeClr val="tx1">
                    <a:lumMod val="75000"/>
                    <a:lumOff val="25000"/>
                  </a:schemeClr>
                </a:solidFill>
              </a:rPr>
              <a:t>CONNECTORS &amp; ACTONABLE MESSAGES</a:t>
            </a:r>
          </a:p>
          <a:p>
            <a:endParaRPr lang="en-US" dirty="0"/>
          </a:p>
        </p:txBody>
      </p:sp>
      <p:sp>
        <p:nvSpPr>
          <p:cNvPr id="7" name="TextBox 6">
            <a:extLst>
              <a:ext uri="{FF2B5EF4-FFF2-40B4-BE49-F238E27FC236}">
                <a16:creationId xmlns:a16="http://schemas.microsoft.com/office/drawing/2014/main" id="{F46ACD9F-4F56-4D65-9D44-69C5003AA73C}"/>
              </a:ext>
            </a:extLst>
          </p:cNvPr>
          <p:cNvSpPr txBox="1"/>
          <p:nvPr/>
        </p:nvSpPr>
        <p:spPr>
          <a:xfrm>
            <a:off x="8944651" y="6225589"/>
            <a:ext cx="3366627" cy="507831"/>
          </a:xfrm>
          <a:prstGeom prst="rect">
            <a:avLst/>
          </a:prstGeom>
          <a:noFill/>
        </p:spPr>
        <p:txBody>
          <a:bodyPr wrap="none" rtlCol="0">
            <a:spAutoFit/>
          </a:bodyPr>
          <a:lstStyle/>
          <a:p>
            <a:pPr algn="r"/>
            <a:r>
              <a:rPr lang="pt-PT" sz="1600" b="1" dirty="0"/>
              <a:t>Card Playground</a:t>
            </a:r>
          </a:p>
          <a:p>
            <a:pPr algn="r"/>
            <a:r>
              <a:rPr lang="pt-PT" sz="1100" dirty="0"/>
              <a:t>https://messagecardplayground.azurewebsites.net/</a:t>
            </a:r>
          </a:p>
        </p:txBody>
      </p:sp>
      <p:pic>
        <p:nvPicPr>
          <p:cNvPr id="8" name="Picture 7">
            <a:extLst>
              <a:ext uri="{FF2B5EF4-FFF2-40B4-BE49-F238E27FC236}">
                <a16:creationId xmlns:a16="http://schemas.microsoft.com/office/drawing/2014/main" id="{8759AFD0-E70B-4A9C-8E5C-4F5DFBC414CA}"/>
              </a:ext>
            </a:extLst>
          </p:cNvPr>
          <p:cNvPicPr>
            <a:picLocks noChangeAspect="1"/>
          </p:cNvPicPr>
          <p:nvPr/>
        </p:nvPicPr>
        <p:blipFill>
          <a:blip r:embed="rId2"/>
          <a:stretch>
            <a:fillRect/>
          </a:stretch>
        </p:blipFill>
        <p:spPr>
          <a:xfrm>
            <a:off x="1081906" y="1483996"/>
            <a:ext cx="5551504" cy="4169114"/>
          </a:xfrm>
          <a:prstGeom prst="rect">
            <a:avLst/>
          </a:prstGeom>
          <a:effectLst>
            <a:outerShdw blurRad="50800" dist="38100" dir="2700000" algn="tl" rotWithShape="0">
              <a:prstClr val="black">
                <a:alpha val="40000"/>
              </a:prstClr>
            </a:outerShdw>
          </a:effectLst>
        </p:spPr>
      </p:pic>
      <p:grpSp>
        <p:nvGrpSpPr>
          <p:cNvPr id="10" name="Group 9">
            <a:extLst>
              <a:ext uri="{FF2B5EF4-FFF2-40B4-BE49-F238E27FC236}">
                <a16:creationId xmlns:a16="http://schemas.microsoft.com/office/drawing/2014/main" id="{59719B50-7680-469C-AD09-6BADC1C8A7B3}"/>
              </a:ext>
            </a:extLst>
          </p:cNvPr>
          <p:cNvGrpSpPr/>
          <p:nvPr/>
        </p:nvGrpSpPr>
        <p:grpSpPr>
          <a:xfrm>
            <a:off x="571446" y="2240391"/>
            <a:ext cx="601153" cy="3172965"/>
            <a:chOff x="319722" y="1659986"/>
            <a:chExt cx="443338" cy="2340000"/>
          </a:xfrm>
        </p:grpSpPr>
        <p:sp>
          <p:nvSpPr>
            <p:cNvPr id="11" name="Left Bracket 10">
              <a:extLst>
                <a:ext uri="{FF2B5EF4-FFF2-40B4-BE49-F238E27FC236}">
                  <a16:creationId xmlns:a16="http://schemas.microsoft.com/office/drawing/2014/main" id="{B38678EF-0E57-4913-AF2C-6B64EB44149F}"/>
                </a:ext>
              </a:extLst>
            </p:cNvPr>
            <p:cNvSpPr/>
            <p:nvPr/>
          </p:nvSpPr>
          <p:spPr>
            <a:xfrm>
              <a:off x="583060" y="1659986"/>
              <a:ext cx="180000" cy="2340000"/>
            </a:xfrm>
            <a:prstGeom prst="leftBracket">
              <a:avLst/>
            </a:prstGeom>
            <a:ln w="19050">
              <a:solidFill>
                <a:schemeClr val="accent3"/>
              </a:solidFill>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pt-PT"/>
            </a:p>
          </p:txBody>
        </p:sp>
        <p:sp>
          <p:nvSpPr>
            <p:cNvPr id="12" name="TextBox 11">
              <a:extLst>
                <a:ext uri="{FF2B5EF4-FFF2-40B4-BE49-F238E27FC236}">
                  <a16:creationId xmlns:a16="http://schemas.microsoft.com/office/drawing/2014/main" id="{EC77DA1F-19E9-49AF-95ED-7C29A63122F9}"/>
                </a:ext>
              </a:extLst>
            </p:cNvPr>
            <p:cNvSpPr txBox="1"/>
            <p:nvPr/>
          </p:nvSpPr>
          <p:spPr>
            <a:xfrm rot="16200000">
              <a:off x="139439" y="2705146"/>
              <a:ext cx="610244" cy="249677"/>
            </a:xfrm>
            <a:prstGeom prst="rect">
              <a:avLst/>
            </a:prstGeom>
            <a:noFill/>
          </p:spPr>
          <p:txBody>
            <a:bodyPr wrap="none" rtlCol="0">
              <a:spAutoFit/>
            </a:bodyPr>
            <a:lstStyle/>
            <a:p>
              <a:r>
                <a:rPr lang="pt-PT" sz="1600" dirty="0">
                  <a:solidFill>
                    <a:schemeClr val="accent3"/>
                  </a:solidFill>
                </a:rPr>
                <a:t>section</a:t>
              </a:r>
            </a:p>
          </p:txBody>
        </p:sp>
      </p:grpSp>
      <p:grpSp>
        <p:nvGrpSpPr>
          <p:cNvPr id="13" name="Group 12">
            <a:extLst>
              <a:ext uri="{FF2B5EF4-FFF2-40B4-BE49-F238E27FC236}">
                <a16:creationId xmlns:a16="http://schemas.microsoft.com/office/drawing/2014/main" id="{8CD059A3-524D-4D2F-8ABD-9CC416E17DD9}"/>
              </a:ext>
            </a:extLst>
          </p:cNvPr>
          <p:cNvGrpSpPr/>
          <p:nvPr/>
        </p:nvGrpSpPr>
        <p:grpSpPr>
          <a:xfrm>
            <a:off x="4429864" y="1699696"/>
            <a:ext cx="5274862" cy="307776"/>
            <a:chOff x="3165231" y="1261235"/>
            <a:chExt cx="3890109" cy="226979"/>
          </a:xfrm>
        </p:grpSpPr>
        <p:cxnSp>
          <p:nvCxnSpPr>
            <p:cNvPr id="14" name="Straight Arrow Connector 13">
              <a:extLst>
                <a:ext uri="{FF2B5EF4-FFF2-40B4-BE49-F238E27FC236}">
                  <a16:creationId xmlns:a16="http://schemas.microsoft.com/office/drawing/2014/main" id="{0FD6B013-B75C-452C-855F-D20AEC6F9260}"/>
                </a:ext>
              </a:extLst>
            </p:cNvPr>
            <p:cNvCxnSpPr/>
            <p:nvPr/>
          </p:nvCxnSpPr>
          <p:spPr>
            <a:xfrm>
              <a:off x="3165231" y="1399735"/>
              <a:ext cx="3242603" cy="0"/>
            </a:xfrm>
            <a:prstGeom prst="straightConnector1">
              <a:avLst/>
            </a:prstGeom>
            <a:ln w="19050">
              <a:solidFill>
                <a:schemeClr val="accent3"/>
              </a:solidFill>
              <a:prstDash val="dash"/>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2DD4F274-8735-4EAA-B573-E8E7AA41CF93}"/>
                </a:ext>
              </a:extLst>
            </p:cNvPr>
            <p:cNvSpPr txBox="1"/>
            <p:nvPr/>
          </p:nvSpPr>
          <p:spPr>
            <a:xfrm>
              <a:off x="6407834" y="1261235"/>
              <a:ext cx="647506" cy="226979"/>
            </a:xfrm>
            <a:prstGeom prst="rect">
              <a:avLst/>
            </a:prstGeom>
            <a:noFill/>
          </p:spPr>
          <p:txBody>
            <a:bodyPr wrap="none" rtlCol="0">
              <a:spAutoFit/>
            </a:bodyPr>
            <a:lstStyle/>
            <a:p>
              <a:r>
                <a:rPr lang="pt-PT" sz="1400" dirty="0">
                  <a:solidFill>
                    <a:schemeClr val="accent3"/>
                  </a:solidFill>
                </a:rPr>
                <a:t>card title</a:t>
              </a:r>
            </a:p>
          </p:txBody>
        </p:sp>
      </p:grpSp>
      <p:grpSp>
        <p:nvGrpSpPr>
          <p:cNvPr id="16" name="Group 15">
            <a:extLst>
              <a:ext uri="{FF2B5EF4-FFF2-40B4-BE49-F238E27FC236}">
                <a16:creationId xmlns:a16="http://schemas.microsoft.com/office/drawing/2014/main" id="{359AC105-0F03-428A-966E-F465BD68C409}"/>
              </a:ext>
            </a:extLst>
          </p:cNvPr>
          <p:cNvGrpSpPr/>
          <p:nvPr/>
        </p:nvGrpSpPr>
        <p:grpSpPr>
          <a:xfrm>
            <a:off x="1306903" y="1966753"/>
            <a:ext cx="9478374" cy="790979"/>
            <a:chOff x="862108" y="1458183"/>
            <a:chExt cx="6990118" cy="583332"/>
          </a:xfrm>
        </p:grpSpPr>
        <p:grpSp>
          <p:nvGrpSpPr>
            <p:cNvPr id="17" name="Group 16">
              <a:extLst>
                <a:ext uri="{FF2B5EF4-FFF2-40B4-BE49-F238E27FC236}">
                  <a16:creationId xmlns:a16="http://schemas.microsoft.com/office/drawing/2014/main" id="{D44068A3-7408-4CD8-8F96-4AD55CAF3C74}"/>
                </a:ext>
              </a:extLst>
            </p:cNvPr>
            <p:cNvGrpSpPr/>
            <p:nvPr/>
          </p:nvGrpSpPr>
          <p:grpSpPr>
            <a:xfrm>
              <a:off x="862108" y="1596683"/>
              <a:ext cx="5545726" cy="444832"/>
              <a:chOff x="862108" y="1596683"/>
              <a:chExt cx="5545726" cy="444832"/>
            </a:xfrm>
          </p:grpSpPr>
          <p:sp>
            <p:nvSpPr>
              <p:cNvPr id="19" name="Oval 18">
                <a:extLst>
                  <a:ext uri="{FF2B5EF4-FFF2-40B4-BE49-F238E27FC236}">
                    <a16:creationId xmlns:a16="http://schemas.microsoft.com/office/drawing/2014/main" id="{E29D9C17-2E2B-445A-A91B-60EF57844359}"/>
                  </a:ext>
                </a:extLst>
              </p:cNvPr>
              <p:cNvSpPr/>
              <p:nvPr/>
            </p:nvSpPr>
            <p:spPr>
              <a:xfrm>
                <a:off x="862108" y="1681515"/>
                <a:ext cx="360000" cy="360000"/>
              </a:xfrm>
              <a:prstGeom prst="ellipse">
                <a:avLst/>
              </a:prstGeom>
              <a:noFill/>
              <a:ln w="190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PT"/>
              </a:p>
            </p:txBody>
          </p:sp>
          <p:cxnSp>
            <p:nvCxnSpPr>
              <p:cNvPr id="20" name="Connector: Elbow 19">
                <a:extLst>
                  <a:ext uri="{FF2B5EF4-FFF2-40B4-BE49-F238E27FC236}">
                    <a16:creationId xmlns:a16="http://schemas.microsoft.com/office/drawing/2014/main" id="{18F029F4-2E41-4416-BFD3-AEB55525FD26}"/>
                  </a:ext>
                </a:extLst>
              </p:cNvPr>
              <p:cNvCxnSpPr/>
              <p:nvPr/>
            </p:nvCxnSpPr>
            <p:spPr>
              <a:xfrm flipV="1">
                <a:off x="1042108" y="1596683"/>
                <a:ext cx="5365726" cy="63304"/>
              </a:xfrm>
              <a:prstGeom prst="bentConnector3">
                <a:avLst>
                  <a:gd name="adj1" fmla="val 55"/>
                </a:avLst>
              </a:prstGeom>
              <a:ln w="19050">
                <a:solidFill>
                  <a:schemeClr val="accent3"/>
                </a:solidFill>
                <a:prstDash val="dash"/>
                <a:headEnd type="none" w="med" len="med"/>
                <a:tailEnd type="arrow" w="med" len="med"/>
              </a:ln>
            </p:spPr>
            <p:style>
              <a:lnRef idx="1">
                <a:schemeClr val="dk1"/>
              </a:lnRef>
              <a:fillRef idx="0">
                <a:schemeClr val="dk1"/>
              </a:fillRef>
              <a:effectRef idx="0">
                <a:schemeClr val="dk1"/>
              </a:effectRef>
              <a:fontRef idx="minor">
                <a:schemeClr val="tx1"/>
              </a:fontRef>
            </p:style>
          </p:cxnSp>
        </p:grpSp>
        <p:sp>
          <p:nvSpPr>
            <p:cNvPr id="18" name="TextBox 17">
              <a:extLst>
                <a:ext uri="{FF2B5EF4-FFF2-40B4-BE49-F238E27FC236}">
                  <a16:creationId xmlns:a16="http://schemas.microsoft.com/office/drawing/2014/main" id="{D041CD5E-07D9-4DA5-B8A6-E3CA88301413}"/>
                </a:ext>
              </a:extLst>
            </p:cNvPr>
            <p:cNvSpPr txBox="1"/>
            <p:nvPr/>
          </p:nvSpPr>
          <p:spPr>
            <a:xfrm>
              <a:off x="6407834" y="1458183"/>
              <a:ext cx="1444392" cy="226980"/>
            </a:xfrm>
            <a:prstGeom prst="rect">
              <a:avLst/>
            </a:prstGeom>
            <a:noFill/>
          </p:spPr>
          <p:txBody>
            <a:bodyPr wrap="none" rtlCol="0">
              <a:spAutoFit/>
            </a:bodyPr>
            <a:lstStyle/>
            <a:p>
              <a:r>
                <a:rPr lang="pt-PT" sz="1400" dirty="0">
                  <a:solidFill>
                    <a:schemeClr val="accent3"/>
                  </a:solidFill>
                </a:rPr>
                <a:t>section’s activityImage</a:t>
              </a:r>
            </a:p>
          </p:txBody>
        </p:sp>
      </p:grpSp>
      <p:grpSp>
        <p:nvGrpSpPr>
          <p:cNvPr id="21" name="Group 20">
            <a:extLst>
              <a:ext uri="{FF2B5EF4-FFF2-40B4-BE49-F238E27FC236}">
                <a16:creationId xmlns:a16="http://schemas.microsoft.com/office/drawing/2014/main" id="{65717308-4825-4997-A3D9-3BE4C572F265}"/>
              </a:ext>
            </a:extLst>
          </p:cNvPr>
          <p:cNvGrpSpPr/>
          <p:nvPr/>
        </p:nvGrpSpPr>
        <p:grpSpPr>
          <a:xfrm>
            <a:off x="2808754" y="2230621"/>
            <a:ext cx="7832659" cy="307777"/>
            <a:chOff x="1962443" y="1652785"/>
            <a:chExt cx="5776435" cy="226980"/>
          </a:xfrm>
        </p:grpSpPr>
        <p:cxnSp>
          <p:nvCxnSpPr>
            <p:cNvPr id="22" name="Straight Arrow Connector 21">
              <a:extLst>
                <a:ext uri="{FF2B5EF4-FFF2-40B4-BE49-F238E27FC236}">
                  <a16:creationId xmlns:a16="http://schemas.microsoft.com/office/drawing/2014/main" id="{E38A8B73-C99F-4EC7-837C-A3D928D9DCBC}"/>
                </a:ext>
              </a:extLst>
            </p:cNvPr>
            <p:cNvCxnSpPr/>
            <p:nvPr/>
          </p:nvCxnSpPr>
          <p:spPr>
            <a:xfrm>
              <a:off x="1962443" y="1791285"/>
              <a:ext cx="4445391" cy="0"/>
            </a:xfrm>
            <a:prstGeom prst="straightConnector1">
              <a:avLst/>
            </a:prstGeom>
            <a:ln w="19050">
              <a:solidFill>
                <a:schemeClr val="accent3"/>
              </a:solidFill>
              <a:prstDash val="dash"/>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860B2E1E-1314-421E-83BC-8C09C15125C5}"/>
                </a:ext>
              </a:extLst>
            </p:cNvPr>
            <p:cNvSpPr txBox="1"/>
            <p:nvPr/>
          </p:nvSpPr>
          <p:spPr>
            <a:xfrm>
              <a:off x="6407834" y="1652785"/>
              <a:ext cx="1331044" cy="226980"/>
            </a:xfrm>
            <a:prstGeom prst="rect">
              <a:avLst/>
            </a:prstGeom>
            <a:noFill/>
          </p:spPr>
          <p:txBody>
            <a:bodyPr wrap="none" rtlCol="0">
              <a:spAutoFit/>
            </a:bodyPr>
            <a:lstStyle/>
            <a:p>
              <a:r>
                <a:rPr lang="pt-PT" sz="1400" dirty="0">
                  <a:solidFill>
                    <a:schemeClr val="accent3"/>
                  </a:solidFill>
                </a:rPr>
                <a:t>section‘s activityTitle</a:t>
              </a:r>
            </a:p>
          </p:txBody>
        </p:sp>
      </p:grpSp>
      <p:grpSp>
        <p:nvGrpSpPr>
          <p:cNvPr id="24" name="Group 23">
            <a:extLst>
              <a:ext uri="{FF2B5EF4-FFF2-40B4-BE49-F238E27FC236}">
                <a16:creationId xmlns:a16="http://schemas.microsoft.com/office/drawing/2014/main" id="{F028BE4A-D4AF-492E-94DD-912695EAAFF4}"/>
              </a:ext>
            </a:extLst>
          </p:cNvPr>
          <p:cNvGrpSpPr/>
          <p:nvPr/>
        </p:nvGrpSpPr>
        <p:grpSpPr>
          <a:xfrm>
            <a:off x="3199799" y="2472665"/>
            <a:ext cx="7710919" cy="307776"/>
            <a:chOff x="2250831" y="1831286"/>
            <a:chExt cx="5686654" cy="226979"/>
          </a:xfrm>
        </p:grpSpPr>
        <p:cxnSp>
          <p:nvCxnSpPr>
            <p:cNvPr id="25" name="Straight Arrow Connector 24">
              <a:extLst>
                <a:ext uri="{FF2B5EF4-FFF2-40B4-BE49-F238E27FC236}">
                  <a16:creationId xmlns:a16="http://schemas.microsoft.com/office/drawing/2014/main" id="{D805A1C4-B82E-4A53-93BA-41427B274355}"/>
                </a:ext>
              </a:extLst>
            </p:cNvPr>
            <p:cNvCxnSpPr/>
            <p:nvPr/>
          </p:nvCxnSpPr>
          <p:spPr>
            <a:xfrm>
              <a:off x="2250831" y="1969786"/>
              <a:ext cx="4157003" cy="0"/>
            </a:xfrm>
            <a:prstGeom prst="straightConnector1">
              <a:avLst/>
            </a:prstGeom>
            <a:ln w="19050">
              <a:solidFill>
                <a:schemeClr val="accent3"/>
              </a:solidFill>
              <a:prstDash val="dash"/>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3C13FD19-317C-46D1-A530-28CFFC5195F7}"/>
                </a:ext>
              </a:extLst>
            </p:cNvPr>
            <p:cNvSpPr txBox="1"/>
            <p:nvPr/>
          </p:nvSpPr>
          <p:spPr>
            <a:xfrm>
              <a:off x="6407834" y="1831286"/>
              <a:ext cx="1529651" cy="226979"/>
            </a:xfrm>
            <a:prstGeom prst="rect">
              <a:avLst/>
            </a:prstGeom>
            <a:noFill/>
          </p:spPr>
          <p:txBody>
            <a:bodyPr wrap="none" rtlCol="0">
              <a:spAutoFit/>
            </a:bodyPr>
            <a:lstStyle/>
            <a:p>
              <a:r>
                <a:rPr lang="pt-PT" sz="1400" dirty="0">
                  <a:solidFill>
                    <a:schemeClr val="accent3"/>
                  </a:solidFill>
                </a:rPr>
                <a:t>section‘s activitySubtitle</a:t>
              </a:r>
            </a:p>
          </p:txBody>
        </p:sp>
      </p:grpSp>
      <p:grpSp>
        <p:nvGrpSpPr>
          <p:cNvPr id="27" name="Group 26">
            <a:extLst>
              <a:ext uri="{FF2B5EF4-FFF2-40B4-BE49-F238E27FC236}">
                <a16:creationId xmlns:a16="http://schemas.microsoft.com/office/drawing/2014/main" id="{BAE40A36-081C-4BC3-ABD8-BA7BA21D9C18}"/>
              </a:ext>
            </a:extLst>
          </p:cNvPr>
          <p:cNvGrpSpPr/>
          <p:nvPr/>
        </p:nvGrpSpPr>
        <p:grpSpPr>
          <a:xfrm>
            <a:off x="1253820" y="2984332"/>
            <a:ext cx="8853581" cy="896540"/>
            <a:chOff x="822960" y="2208628"/>
            <a:chExt cx="6529345" cy="661181"/>
          </a:xfrm>
        </p:grpSpPr>
        <p:sp>
          <p:nvSpPr>
            <p:cNvPr id="28" name="Rectangle 27">
              <a:extLst>
                <a:ext uri="{FF2B5EF4-FFF2-40B4-BE49-F238E27FC236}">
                  <a16:creationId xmlns:a16="http://schemas.microsoft.com/office/drawing/2014/main" id="{1F5A53DF-2CE8-4194-BF80-3B2E80EFF86D}"/>
                </a:ext>
              </a:extLst>
            </p:cNvPr>
            <p:cNvSpPr/>
            <p:nvPr/>
          </p:nvSpPr>
          <p:spPr>
            <a:xfrm>
              <a:off x="822960" y="2208628"/>
              <a:ext cx="1688123" cy="661181"/>
            </a:xfrm>
            <a:prstGeom prst="rect">
              <a:avLst/>
            </a:prstGeom>
            <a:noFill/>
            <a:ln w="190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PT"/>
            </a:p>
          </p:txBody>
        </p:sp>
        <p:cxnSp>
          <p:nvCxnSpPr>
            <p:cNvPr id="29" name="Straight Arrow Connector 28">
              <a:extLst>
                <a:ext uri="{FF2B5EF4-FFF2-40B4-BE49-F238E27FC236}">
                  <a16:creationId xmlns:a16="http://schemas.microsoft.com/office/drawing/2014/main" id="{8785AC3C-EB5B-47D1-9385-2249497545C0}"/>
                </a:ext>
              </a:extLst>
            </p:cNvPr>
            <p:cNvCxnSpPr/>
            <p:nvPr/>
          </p:nvCxnSpPr>
          <p:spPr>
            <a:xfrm>
              <a:off x="2511083" y="2539218"/>
              <a:ext cx="3896751" cy="0"/>
            </a:xfrm>
            <a:prstGeom prst="straightConnector1">
              <a:avLst/>
            </a:prstGeom>
            <a:ln w="19050">
              <a:solidFill>
                <a:schemeClr val="accent3"/>
              </a:solidFill>
              <a:prstDash val="dash"/>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0F8D58C7-4D87-4A9E-BCEA-8566A3C75B7B}"/>
                </a:ext>
              </a:extLst>
            </p:cNvPr>
            <p:cNvSpPr txBox="1"/>
            <p:nvPr/>
          </p:nvSpPr>
          <p:spPr>
            <a:xfrm>
              <a:off x="6407834" y="2400718"/>
              <a:ext cx="944471" cy="226980"/>
            </a:xfrm>
            <a:prstGeom prst="rect">
              <a:avLst/>
            </a:prstGeom>
            <a:noFill/>
          </p:spPr>
          <p:txBody>
            <a:bodyPr wrap="none" rtlCol="0">
              <a:spAutoFit/>
            </a:bodyPr>
            <a:lstStyle/>
            <a:p>
              <a:r>
                <a:rPr lang="pt-PT" sz="1400" dirty="0">
                  <a:solidFill>
                    <a:schemeClr val="accent3"/>
                  </a:solidFill>
                </a:rPr>
                <a:t>section‘s facts</a:t>
              </a:r>
            </a:p>
          </p:txBody>
        </p:sp>
      </p:grpSp>
      <p:grpSp>
        <p:nvGrpSpPr>
          <p:cNvPr id="31" name="Group 30">
            <a:extLst>
              <a:ext uri="{FF2B5EF4-FFF2-40B4-BE49-F238E27FC236}">
                <a16:creationId xmlns:a16="http://schemas.microsoft.com/office/drawing/2014/main" id="{E22FC9B7-E098-4E00-8EC7-3B368D8AF03A}"/>
              </a:ext>
            </a:extLst>
          </p:cNvPr>
          <p:cNvGrpSpPr/>
          <p:nvPr/>
        </p:nvGrpSpPr>
        <p:grpSpPr>
          <a:xfrm>
            <a:off x="1253818" y="4087522"/>
            <a:ext cx="8781638" cy="896540"/>
            <a:chOff x="822959" y="3022209"/>
            <a:chExt cx="6476289" cy="661181"/>
          </a:xfrm>
        </p:grpSpPr>
        <p:sp>
          <p:nvSpPr>
            <p:cNvPr id="32" name="Rectangle 31">
              <a:extLst>
                <a:ext uri="{FF2B5EF4-FFF2-40B4-BE49-F238E27FC236}">
                  <a16:creationId xmlns:a16="http://schemas.microsoft.com/office/drawing/2014/main" id="{4B8B62A4-83BB-4F8F-BA01-686D7CB07EAE}"/>
                </a:ext>
              </a:extLst>
            </p:cNvPr>
            <p:cNvSpPr/>
            <p:nvPr/>
          </p:nvSpPr>
          <p:spPr>
            <a:xfrm>
              <a:off x="822959" y="3022209"/>
              <a:ext cx="3727939" cy="661181"/>
            </a:xfrm>
            <a:prstGeom prst="rect">
              <a:avLst/>
            </a:prstGeom>
            <a:noFill/>
            <a:ln w="190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PT"/>
            </a:p>
          </p:txBody>
        </p:sp>
        <p:cxnSp>
          <p:nvCxnSpPr>
            <p:cNvPr id="33" name="Straight Arrow Connector 32">
              <a:extLst>
                <a:ext uri="{FF2B5EF4-FFF2-40B4-BE49-F238E27FC236}">
                  <a16:creationId xmlns:a16="http://schemas.microsoft.com/office/drawing/2014/main" id="{F77EEB50-E479-4D35-B34E-AF83CDF232C5}"/>
                </a:ext>
              </a:extLst>
            </p:cNvPr>
            <p:cNvCxnSpPr/>
            <p:nvPr/>
          </p:nvCxnSpPr>
          <p:spPr>
            <a:xfrm>
              <a:off x="4550036" y="3358008"/>
              <a:ext cx="1857798" cy="0"/>
            </a:xfrm>
            <a:prstGeom prst="straightConnector1">
              <a:avLst/>
            </a:prstGeom>
            <a:ln w="19050">
              <a:solidFill>
                <a:schemeClr val="accent3"/>
              </a:solidFill>
              <a:prstDash val="dash"/>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77FFAC5F-DED6-47A9-A392-2C3CF3C970A6}"/>
                </a:ext>
              </a:extLst>
            </p:cNvPr>
            <p:cNvSpPr txBox="1"/>
            <p:nvPr/>
          </p:nvSpPr>
          <p:spPr>
            <a:xfrm>
              <a:off x="6407834" y="3219508"/>
              <a:ext cx="891414" cy="226980"/>
            </a:xfrm>
            <a:prstGeom prst="rect">
              <a:avLst/>
            </a:prstGeom>
            <a:noFill/>
          </p:spPr>
          <p:txBody>
            <a:bodyPr wrap="none" rtlCol="0">
              <a:spAutoFit/>
            </a:bodyPr>
            <a:lstStyle/>
            <a:p>
              <a:r>
                <a:rPr lang="pt-PT" sz="1400" dirty="0">
                  <a:solidFill>
                    <a:schemeClr val="accent3"/>
                  </a:solidFill>
                </a:rPr>
                <a:t>section‘s text</a:t>
              </a:r>
            </a:p>
          </p:txBody>
        </p:sp>
      </p:grpSp>
      <p:grpSp>
        <p:nvGrpSpPr>
          <p:cNvPr id="35" name="Group 34">
            <a:extLst>
              <a:ext uri="{FF2B5EF4-FFF2-40B4-BE49-F238E27FC236}">
                <a16:creationId xmlns:a16="http://schemas.microsoft.com/office/drawing/2014/main" id="{A17F82FE-133C-41C4-A40F-A18405E997B9}"/>
              </a:ext>
            </a:extLst>
          </p:cNvPr>
          <p:cNvGrpSpPr/>
          <p:nvPr/>
        </p:nvGrpSpPr>
        <p:grpSpPr>
          <a:xfrm>
            <a:off x="1252650" y="5115336"/>
            <a:ext cx="9778273" cy="339251"/>
            <a:chOff x="822097" y="3780204"/>
            <a:chExt cx="7211287" cy="250191"/>
          </a:xfrm>
        </p:grpSpPr>
        <p:sp>
          <p:nvSpPr>
            <p:cNvPr id="36" name="Rectangle 35">
              <a:extLst>
                <a:ext uri="{FF2B5EF4-FFF2-40B4-BE49-F238E27FC236}">
                  <a16:creationId xmlns:a16="http://schemas.microsoft.com/office/drawing/2014/main" id="{F5C21B33-2070-487F-88D8-AAB4DD1361DA}"/>
                </a:ext>
              </a:extLst>
            </p:cNvPr>
            <p:cNvSpPr/>
            <p:nvPr/>
          </p:nvSpPr>
          <p:spPr>
            <a:xfrm>
              <a:off x="822097" y="3835791"/>
              <a:ext cx="3727939" cy="194604"/>
            </a:xfrm>
            <a:prstGeom prst="rect">
              <a:avLst/>
            </a:prstGeom>
            <a:noFill/>
            <a:ln w="190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PT"/>
            </a:p>
          </p:txBody>
        </p:sp>
        <p:cxnSp>
          <p:nvCxnSpPr>
            <p:cNvPr id="37" name="Straight Arrow Connector 36">
              <a:extLst>
                <a:ext uri="{FF2B5EF4-FFF2-40B4-BE49-F238E27FC236}">
                  <a16:creationId xmlns:a16="http://schemas.microsoft.com/office/drawing/2014/main" id="{78301F38-5A7A-483E-8A51-13B8748D5C59}"/>
                </a:ext>
              </a:extLst>
            </p:cNvPr>
            <p:cNvCxnSpPr/>
            <p:nvPr/>
          </p:nvCxnSpPr>
          <p:spPr>
            <a:xfrm>
              <a:off x="4550036" y="3918704"/>
              <a:ext cx="1857798" cy="0"/>
            </a:xfrm>
            <a:prstGeom prst="straightConnector1">
              <a:avLst/>
            </a:prstGeom>
            <a:ln w="19050">
              <a:solidFill>
                <a:schemeClr val="accent3"/>
              </a:solidFill>
              <a:prstDash val="dash"/>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6A198B1A-9B41-4A0E-8603-EEABCFFDE425}"/>
                </a:ext>
              </a:extLst>
            </p:cNvPr>
            <p:cNvSpPr txBox="1"/>
            <p:nvPr/>
          </p:nvSpPr>
          <p:spPr>
            <a:xfrm>
              <a:off x="6407834" y="3780204"/>
              <a:ext cx="1625550" cy="226979"/>
            </a:xfrm>
            <a:prstGeom prst="rect">
              <a:avLst/>
            </a:prstGeom>
            <a:noFill/>
          </p:spPr>
          <p:txBody>
            <a:bodyPr wrap="none" rtlCol="0">
              <a:spAutoFit/>
            </a:bodyPr>
            <a:lstStyle/>
            <a:p>
              <a:r>
                <a:rPr lang="pt-PT" sz="1400" dirty="0">
                  <a:solidFill>
                    <a:schemeClr val="accent3"/>
                  </a:solidFill>
                </a:rPr>
                <a:t>section‘s potentialActions</a:t>
              </a:r>
            </a:p>
          </p:txBody>
        </p:sp>
      </p:grpSp>
      <p:sp>
        <p:nvSpPr>
          <p:cNvPr id="39" name="Oval 38">
            <a:extLst>
              <a:ext uri="{FF2B5EF4-FFF2-40B4-BE49-F238E27FC236}">
                <a16:creationId xmlns:a16="http://schemas.microsoft.com/office/drawing/2014/main" id="{0F2D93FC-6A16-447B-AC6E-770B4D760B50}"/>
              </a:ext>
            </a:extLst>
          </p:cNvPr>
          <p:cNvSpPr/>
          <p:nvPr/>
        </p:nvSpPr>
        <p:spPr>
          <a:xfrm>
            <a:off x="250085" y="2848270"/>
            <a:ext cx="600116" cy="60011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0" tIns="108000" rIns="0" bIns="108000" rtlCol="0" anchor="ctr"/>
          <a:lstStyle/>
          <a:p>
            <a:pPr algn="ctr"/>
            <a:r>
              <a:rPr lang="pt-PT" sz="700" dirty="0"/>
              <a:t>MAX</a:t>
            </a:r>
          </a:p>
          <a:p>
            <a:pPr algn="ctr">
              <a:lnSpc>
                <a:spcPts val="2000"/>
              </a:lnSpc>
            </a:pPr>
            <a:r>
              <a:rPr lang="pt-PT" sz="2000" dirty="0"/>
              <a:t>10</a:t>
            </a:r>
            <a:endParaRPr lang="pt-PT" dirty="0"/>
          </a:p>
        </p:txBody>
      </p:sp>
      <p:sp>
        <p:nvSpPr>
          <p:cNvPr id="40" name="Oval 39">
            <a:extLst>
              <a:ext uri="{FF2B5EF4-FFF2-40B4-BE49-F238E27FC236}">
                <a16:creationId xmlns:a16="http://schemas.microsoft.com/office/drawing/2014/main" id="{89A5BB81-A5F2-4F9F-9D9E-0529F5EA5205}"/>
              </a:ext>
            </a:extLst>
          </p:cNvPr>
          <p:cNvSpPr/>
          <p:nvPr/>
        </p:nvSpPr>
        <p:spPr>
          <a:xfrm>
            <a:off x="11100307" y="5003082"/>
            <a:ext cx="600116" cy="60011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0" tIns="108000" rIns="0" bIns="108000" rtlCol="0" anchor="ctr"/>
          <a:lstStyle/>
          <a:p>
            <a:pPr algn="ctr"/>
            <a:r>
              <a:rPr lang="pt-PT" sz="700" dirty="0"/>
              <a:t>MAX</a:t>
            </a:r>
          </a:p>
          <a:p>
            <a:pPr algn="ctr">
              <a:lnSpc>
                <a:spcPts val="2000"/>
              </a:lnSpc>
            </a:pPr>
            <a:r>
              <a:rPr lang="pt-PT" sz="2000" dirty="0"/>
              <a:t>5</a:t>
            </a:r>
            <a:endParaRPr lang="pt-PT" dirty="0"/>
          </a:p>
        </p:txBody>
      </p:sp>
    </p:spTree>
    <p:extLst>
      <p:ext uri="{BB962C8B-B14F-4D97-AF65-F5344CB8AC3E}">
        <p14:creationId xmlns:p14="http://schemas.microsoft.com/office/powerpoint/2010/main" val="334809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500"/>
                                        <p:tgtEl>
                                          <p:spTgt spid="35"/>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81A77-EDA7-46BC-B1F8-FA834E8E098D}"/>
              </a:ext>
            </a:extLst>
          </p:cNvPr>
          <p:cNvSpPr>
            <a:spLocks noGrp="1"/>
          </p:cNvSpPr>
          <p:nvPr>
            <p:ph type="title"/>
          </p:nvPr>
        </p:nvSpPr>
        <p:spPr/>
        <p:txBody>
          <a:bodyPr/>
          <a:lstStyle/>
          <a:p>
            <a:r>
              <a:rPr lang="pt-PT" dirty="0"/>
              <a:t>Using a Connector</a:t>
            </a:r>
          </a:p>
        </p:txBody>
      </p:sp>
      <p:sp>
        <p:nvSpPr>
          <p:cNvPr id="3" name="Text Placeholder 2">
            <a:extLst>
              <a:ext uri="{FF2B5EF4-FFF2-40B4-BE49-F238E27FC236}">
                <a16:creationId xmlns:a16="http://schemas.microsoft.com/office/drawing/2014/main" id="{D3392961-A4A7-4423-A24E-D7A332E412C4}"/>
              </a:ext>
            </a:extLst>
          </p:cNvPr>
          <p:cNvSpPr>
            <a:spLocks noGrp="1"/>
          </p:cNvSpPr>
          <p:nvPr>
            <p:ph type="body" sz="quarter" idx="12"/>
          </p:nvPr>
        </p:nvSpPr>
        <p:spPr/>
        <p:txBody>
          <a:bodyPr/>
          <a:lstStyle/>
          <a:p>
            <a:r>
              <a:rPr lang="pt-PT" dirty="0"/>
              <a:t>DEMO</a:t>
            </a:r>
          </a:p>
        </p:txBody>
      </p:sp>
    </p:spTree>
    <p:extLst>
      <p:ext uri="{BB962C8B-B14F-4D97-AF65-F5344CB8AC3E}">
        <p14:creationId xmlns:p14="http://schemas.microsoft.com/office/powerpoint/2010/main" val="3045181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pt-PT" dirty="0"/>
              <a:t>Packaging</a:t>
            </a:r>
            <a:endParaRPr lang="en-US" dirty="0"/>
          </a:p>
        </p:txBody>
      </p:sp>
      <p:sp>
        <p:nvSpPr>
          <p:cNvPr id="6" name="Footer Placeholder 3">
            <a:extLst>
              <a:ext uri="{FF2B5EF4-FFF2-40B4-BE49-F238E27FC236}">
                <a16:creationId xmlns:a16="http://schemas.microsoft.com/office/drawing/2014/main" id="{1A9CFCD1-C000-4BFC-879A-CCCDF184BAF0}"/>
              </a:ext>
            </a:extLst>
          </p:cNvPr>
          <p:cNvSpPr>
            <a:spLocks noGrp="1"/>
          </p:cNvSpPr>
          <p:nvPr>
            <p:ph type="ftr" sz="quarter" idx="11"/>
          </p:nvPr>
        </p:nvSpPr>
        <p:spPr>
          <a:xfrm>
            <a:off x="7964488" y="295272"/>
            <a:ext cx="4197350" cy="371475"/>
          </a:xfrm>
        </p:spPr>
        <p:txBody>
          <a:bodyPr/>
          <a:lstStyle/>
          <a:p>
            <a:pPr>
              <a:defRPr/>
            </a:pPr>
            <a:r>
              <a:rPr lang="en-US" sz="1400" dirty="0">
                <a:solidFill>
                  <a:schemeClr val="accent3"/>
                </a:solidFill>
                <a:latin typeface="Segoe UI Black" panose="020B0A02040204020203" pitchFamily="34" charset="0"/>
                <a:ea typeface="Segoe UI Black" panose="020B0A02040204020203" pitchFamily="34" charset="0"/>
                <a:cs typeface="Segoe UI Black" panose="020B0A02040204020203" pitchFamily="34" charset="0"/>
              </a:rPr>
              <a:t>4</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solidFill>
                  <a:schemeClr val="tx1">
                    <a:lumMod val="75000"/>
                    <a:lumOff val="25000"/>
                  </a:schemeClr>
                </a:solidFill>
              </a:rPr>
              <a:t>CONNECTORS &amp; ACTONABLE MESSAGES</a:t>
            </a:r>
          </a:p>
          <a:p>
            <a:endParaRPr lang="en-US" dirty="0"/>
          </a:p>
        </p:txBody>
      </p:sp>
      <p:sp>
        <p:nvSpPr>
          <p:cNvPr id="7" name="TextBox 6">
            <a:extLst>
              <a:ext uri="{FF2B5EF4-FFF2-40B4-BE49-F238E27FC236}">
                <a16:creationId xmlns:a16="http://schemas.microsoft.com/office/drawing/2014/main" id="{B60F5448-223E-477B-AEA7-73AE82A66265}"/>
              </a:ext>
            </a:extLst>
          </p:cNvPr>
          <p:cNvSpPr txBox="1"/>
          <p:nvPr/>
        </p:nvSpPr>
        <p:spPr>
          <a:xfrm>
            <a:off x="353297" y="1453635"/>
            <a:ext cx="5551520" cy="1384995"/>
          </a:xfrm>
          <a:prstGeom prst="rect">
            <a:avLst/>
          </a:prstGeom>
          <a:noFill/>
        </p:spPr>
        <p:txBody>
          <a:bodyPr wrap="none" rtlCol="0">
            <a:spAutoFit/>
          </a:bodyPr>
          <a:lstStyle/>
          <a:p>
            <a:pPr>
              <a:tabLst>
                <a:tab pos="179388" algn="l"/>
                <a:tab pos="360363" algn="l"/>
                <a:tab pos="539750" algn="l"/>
                <a:tab pos="720725" algn="l"/>
              </a:tabLst>
            </a:pPr>
            <a:r>
              <a:rPr lang="en-US" sz="1400" dirty="0">
                <a:solidFill>
                  <a:schemeClr val="tx1">
                    <a:lumMod val="75000"/>
                    <a:lumOff val="25000"/>
                  </a:schemeClr>
                </a:solidFill>
                <a:latin typeface="Consolas" panose="020B0609020204030204" pitchFamily="49" charset="0"/>
              </a:rPr>
              <a:t> "connectors": [</a:t>
            </a:r>
          </a:p>
          <a:p>
            <a:pPr>
              <a:tabLst>
                <a:tab pos="179388" algn="l"/>
                <a:tab pos="360363" algn="l"/>
                <a:tab pos="539750" algn="l"/>
                <a:tab pos="720725" algn="l"/>
              </a:tabLst>
            </a:pPr>
            <a:r>
              <a:rPr lang="en-US" sz="1400" dirty="0">
                <a:solidFill>
                  <a:schemeClr val="tx1">
                    <a:lumMod val="75000"/>
                    <a:lumOff val="25000"/>
                  </a:schemeClr>
                </a:solidFill>
                <a:latin typeface="Consolas" panose="020B0609020204030204" pitchFamily="49" charset="0"/>
              </a:rPr>
              <a:t>    {</a:t>
            </a:r>
          </a:p>
          <a:p>
            <a:pPr>
              <a:tabLst>
                <a:tab pos="179388" algn="l"/>
                <a:tab pos="360363" algn="l"/>
                <a:tab pos="539750" algn="l"/>
                <a:tab pos="720725" algn="l"/>
              </a:tabLst>
            </a:pPr>
            <a:r>
              <a:rPr lang="en-US" sz="1400" dirty="0">
                <a:solidFill>
                  <a:schemeClr val="tx1">
                    <a:lumMod val="75000"/>
                    <a:lumOff val="25000"/>
                  </a:schemeClr>
                </a:solidFill>
                <a:latin typeface="Consolas" panose="020B0609020204030204" pitchFamily="49" charset="0"/>
              </a:rPr>
              <a:t>      "</a:t>
            </a:r>
            <a:r>
              <a:rPr lang="en-US" sz="1400" b="1" dirty="0" err="1">
                <a:solidFill>
                  <a:schemeClr val="accent3"/>
                </a:solidFill>
                <a:latin typeface="Consolas" panose="020B0609020204030204" pitchFamily="49" charset="0"/>
              </a:rPr>
              <a:t>connectorId</a:t>
            </a:r>
            <a:r>
              <a:rPr lang="en-US" sz="1400" dirty="0">
                <a:solidFill>
                  <a:schemeClr val="tx1">
                    <a:lumMod val="75000"/>
                    <a:lumOff val="25000"/>
                  </a:schemeClr>
                </a:solidFill>
                <a:latin typeface="Consolas" panose="020B0609020204030204" pitchFamily="49" charset="0"/>
              </a:rPr>
              <a:t>": "GUID-FROM-CONNECTOR-DEV-PORTAL",</a:t>
            </a:r>
          </a:p>
          <a:p>
            <a:pPr>
              <a:tabLst>
                <a:tab pos="179388" algn="l"/>
                <a:tab pos="360363" algn="l"/>
                <a:tab pos="539750" algn="l"/>
                <a:tab pos="720725" algn="l"/>
              </a:tabLst>
            </a:pPr>
            <a:r>
              <a:rPr lang="en-US" sz="1400" dirty="0">
                <a:solidFill>
                  <a:schemeClr val="tx1">
                    <a:lumMod val="75000"/>
                    <a:lumOff val="25000"/>
                  </a:schemeClr>
                </a:solidFill>
                <a:latin typeface="Consolas" panose="020B0609020204030204" pitchFamily="49" charset="0"/>
              </a:rPr>
              <a:t>      "</a:t>
            </a:r>
            <a:r>
              <a:rPr lang="en-US" sz="1400" b="1" dirty="0">
                <a:solidFill>
                  <a:schemeClr val="accent3"/>
                </a:solidFill>
                <a:latin typeface="Consolas" panose="020B0609020204030204" pitchFamily="49" charset="0"/>
              </a:rPr>
              <a:t>scopes</a:t>
            </a:r>
            <a:r>
              <a:rPr lang="en-US" sz="1400" dirty="0">
                <a:solidFill>
                  <a:schemeClr val="tx1">
                    <a:lumMod val="75000"/>
                    <a:lumOff val="25000"/>
                  </a:schemeClr>
                </a:solidFill>
                <a:latin typeface="Consolas" panose="020B0609020204030204" pitchFamily="49" charset="0"/>
              </a:rPr>
              <a:t>": [ "team"]</a:t>
            </a:r>
          </a:p>
          <a:p>
            <a:pPr>
              <a:tabLst>
                <a:tab pos="179388" algn="l"/>
                <a:tab pos="360363" algn="l"/>
                <a:tab pos="539750" algn="l"/>
                <a:tab pos="720725" algn="l"/>
              </a:tabLst>
            </a:pPr>
            <a:r>
              <a:rPr lang="en-US" sz="1400" dirty="0">
                <a:solidFill>
                  <a:schemeClr val="tx1">
                    <a:lumMod val="75000"/>
                    <a:lumOff val="25000"/>
                  </a:schemeClr>
                </a:solidFill>
                <a:latin typeface="Consolas" panose="020B0609020204030204" pitchFamily="49" charset="0"/>
              </a:rPr>
              <a:t>    }</a:t>
            </a:r>
          </a:p>
          <a:p>
            <a:pPr>
              <a:tabLst>
                <a:tab pos="179388" algn="l"/>
                <a:tab pos="360363" algn="l"/>
                <a:tab pos="539750" algn="l"/>
                <a:tab pos="720725" algn="l"/>
              </a:tabLst>
            </a:pPr>
            <a:r>
              <a:rPr lang="en-US" sz="1400" dirty="0">
                <a:solidFill>
                  <a:schemeClr val="tx1">
                    <a:lumMod val="75000"/>
                    <a:lumOff val="25000"/>
                  </a:schemeClr>
                </a:solidFill>
                <a:latin typeface="Consolas" panose="020B0609020204030204" pitchFamily="49" charset="0"/>
              </a:rPr>
              <a:t>  ],</a:t>
            </a:r>
            <a:endParaRPr lang="pt-PT" sz="1400" dirty="0">
              <a:solidFill>
                <a:schemeClr val="tx1">
                  <a:lumMod val="75000"/>
                  <a:lumOff val="25000"/>
                </a:schemeClr>
              </a:solidFill>
              <a:latin typeface="Consolas" panose="020B0609020204030204" pitchFamily="49" charset="0"/>
            </a:endParaRPr>
          </a:p>
        </p:txBody>
      </p:sp>
    </p:spTree>
    <p:extLst>
      <p:ext uri="{BB962C8B-B14F-4D97-AF65-F5344CB8AC3E}">
        <p14:creationId xmlns:p14="http://schemas.microsoft.com/office/powerpoint/2010/main" val="689480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103438" y="2381583"/>
            <a:ext cx="5938838" cy="683264"/>
          </a:xfrm>
        </p:spPr>
        <p:txBody>
          <a:bodyPr/>
          <a:lstStyle/>
          <a:p>
            <a:r>
              <a:rPr lang="en-US" dirty="0"/>
              <a:t>Activity Feed</a:t>
            </a:r>
          </a:p>
        </p:txBody>
      </p:sp>
      <p:sp>
        <p:nvSpPr>
          <p:cNvPr id="3" name="Text Placeholder 2"/>
          <p:cNvSpPr>
            <a:spLocks noGrp="1"/>
          </p:cNvSpPr>
          <p:nvPr>
            <p:ph type="body" sz="quarter" idx="12"/>
          </p:nvPr>
        </p:nvSpPr>
        <p:spPr/>
        <p:txBody>
          <a:bodyPr/>
          <a:lstStyle/>
          <a:p>
            <a:r>
              <a:rPr lang="en-US" dirty="0"/>
              <a:t>5</a:t>
            </a:r>
          </a:p>
        </p:txBody>
      </p:sp>
    </p:spTree>
    <p:extLst>
      <p:ext uri="{BB962C8B-B14F-4D97-AF65-F5344CB8AC3E}">
        <p14:creationId xmlns:p14="http://schemas.microsoft.com/office/powerpoint/2010/main" val="2858959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2">
            <a:extLst>
              <a:ext uri="{FF2B5EF4-FFF2-40B4-BE49-F238E27FC236}">
                <a16:creationId xmlns:a16="http://schemas.microsoft.com/office/drawing/2014/main" id="{DAB87DDA-3EF7-4890-AD52-BDAA89FA2AA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426264" y="1212846"/>
            <a:ext cx="5638486" cy="4276855"/>
          </a:xfrm>
          <a:prstGeom prst="rect">
            <a:avLst/>
          </a:prstGeom>
          <a:solidFill>
            <a:schemeClr val="bg1">
              <a:lumMod val="75000"/>
            </a:schemeClr>
          </a:solidFill>
          <a:ln>
            <a:noFill/>
          </a:ln>
          <a:effectLst>
            <a:outerShdw blurRad="50800" dist="38100" dir="2700000" algn="tl" rotWithShape="0">
              <a:prstClr val="black">
                <a:alpha val="40000"/>
              </a:prstClr>
            </a:outerShdw>
          </a:effectLst>
        </p:spPr>
      </p:pic>
      <p:sp>
        <p:nvSpPr>
          <p:cNvPr id="13" name="Text Placeholder 12"/>
          <p:cNvSpPr>
            <a:spLocks noGrp="1"/>
          </p:cNvSpPr>
          <p:nvPr>
            <p:ph type="body" sz="quarter" idx="10"/>
          </p:nvPr>
        </p:nvSpPr>
        <p:spPr>
          <a:xfrm>
            <a:off x="274638" y="1212850"/>
            <a:ext cx="5924052" cy="1908215"/>
          </a:xfrm>
        </p:spPr>
        <p:txBody>
          <a:bodyPr/>
          <a:lstStyle/>
          <a:p>
            <a:pPr>
              <a:buClr>
                <a:schemeClr val="accent2"/>
              </a:buClr>
            </a:pPr>
            <a:r>
              <a:rPr lang="pt-PT" sz="2800" dirty="0">
                <a:solidFill>
                  <a:schemeClr val="tx1">
                    <a:lumMod val="65000"/>
                    <a:lumOff val="35000"/>
                  </a:schemeClr>
                </a:solidFill>
              </a:rPr>
              <a:t>Notify users personally via the activity feed</a:t>
            </a:r>
          </a:p>
          <a:p>
            <a:pPr>
              <a:buClr>
                <a:schemeClr val="accent2"/>
              </a:buClr>
            </a:pPr>
            <a:r>
              <a:rPr lang="pt-PT" sz="2800" dirty="0">
                <a:solidFill>
                  <a:schemeClr val="tx1">
                    <a:lumMod val="65000"/>
                    <a:lumOff val="35000"/>
                  </a:schemeClr>
                </a:solidFill>
              </a:rPr>
              <a:t>Same API as sending bot messages</a:t>
            </a:r>
          </a:p>
          <a:p>
            <a:pPr>
              <a:buClr>
                <a:schemeClr val="accent2"/>
              </a:buClr>
            </a:pPr>
            <a:r>
              <a:rPr lang="pt-PT" sz="2800" dirty="0">
                <a:solidFill>
                  <a:schemeClr val="tx1">
                    <a:lumMod val="65000"/>
                    <a:lumOff val="35000"/>
                  </a:schemeClr>
                </a:solidFill>
              </a:rPr>
              <a:t>Deep links straight into tabs</a:t>
            </a:r>
          </a:p>
        </p:txBody>
      </p:sp>
      <p:sp>
        <p:nvSpPr>
          <p:cNvPr id="9" name="Title 8"/>
          <p:cNvSpPr>
            <a:spLocks noGrp="1"/>
          </p:cNvSpPr>
          <p:nvPr>
            <p:ph type="title"/>
          </p:nvPr>
        </p:nvSpPr>
        <p:spPr/>
        <p:txBody>
          <a:bodyPr/>
          <a:lstStyle/>
          <a:p>
            <a:r>
              <a:rPr lang="pt-PT" dirty="0"/>
              <a:t>Overview</a:t>
            </a:r>
            <a:endParaRPr lang="en-US" dirty="0"/>
          </a:p>
        </p:txBody>
      </p:sp>
      <p:sp>
        <p:nvSpPr>
          <p:cNvPr id="14" name="Footer Placeholder 3"/>
          <p:cNvSpPr>
            <a:spLocks noGrp="1"/>
          </p:cNvSpPr>
          <p:nvPr>
            <p:ph type="ftr" sz="quarter" idx="11"/>
          </p:nvPr>
        </p:nvSpPr>
        <p:spPr>
          <a:xfrm>
            <a:off x="7964488" y="295272"/>
            <a:ext cx="4197350" cy="371475"/>
          </a:xfrm>
        </p:spPr>
        <p:txBody>
          <a:bodyPr/>
          <a:lstStyle/>
          <a:p>
            <a:pPr>
              <a:defRPr/>
            </a:pPr>
            <a:r>
              <a:rPr lang="en-US" sz="140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5</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solidFill>
                  <a:schemeClr val="tx1">
                    <a:lumMod val="75000"/>
                    <a:lumOff val="25000"/>
                  </a:schemeClr>
                </a:solidFill>
              </a:rPr>
              <a:t>ACTIVITY FEED</a:t>
            </a:r>
          </a:p>
          <a:p>
            <a:endParaRPr lang="en-US" dirty="0"/>
          </a:p>
        </p:txBody>
      </p:sp>
      <p:sp>
        <p:nvSpPr>
          <p:cNvPr id="6" name="TextBox 5">
            <a:extLst>
              <a:ext uri="{FF2B5EF4-FFF2-40B4-BE49-F238E27FC236}">
                <a16:creationId xmlns:a16="http://schemas.microsoft.com/office/drawing/2014/main" id="{291469BF-E474-42AB-BF63-4A52D868F7E0}"/>
              </a:ext>
            </a:extLst>
          </p:cNvPr>
          <p:cNvSpPr txBox="1"/>
          <p:nvPr/>
        </p:nvSpPr>
        <p:spPr>
          <a:xfrm>
            <a:off x="278867" y="5915909"/>
            <a:ext cx="3330784" cy="369332"/>
          </a:xfrm>
          <a:prstGeom prst="rect">
            <a:avLst/>
          </a:prstGeom>
          <a:noFill/>
        </p:spPr>
        <p:txBody>
          <a:bodyPr wrap="none" rtlCol="0">
            <a:spAutoFit/>
          </a:bodyPr>
          <a:lstStyle/>
          <a:p>
            <a:r>
              <a:rPr lang="pt-PT" dirty="0">
                <a:solidFill>
                  <a:schemeClr val="accent2"/>
                </a:solidFill>
              </a:rPr>
              <a:t>Example:</a:t>
            </a:r>
            <a:r>
              <a:rPr lang="pt-PT" dirty="0"/>
              <a:t> new approval request</a:t>
            </a:r>
          </a:p>
        </p:txBody>
      </p:sp>
    </p:spTree>
    <p:extLst>
      <p:ext uri="{BB962C8B-B14F-4D97-AF65-F5344CB8AC3E}">
        <p14:creationId xmlns:p14="http://schemas.microsoft.com/office/powerpoint/2010/main" val="375941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2" decel="10000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pt-PT" dirty="0"/>
              <a:t>Packaging</a:t>
            </a:r>
            <a:endParaRPr lang="en-US" dirty="0"/>
          </a:p>
        </p:txBody>
      </p:sp>
      <p:sp>
        <p:nvSpPr>
          <p:cNvPr id="5" name="Footer Placeholder 3">
            <a:extLst>
              <a:ext uri="{FF2B5EF4-FFF2-40B4-BE49-F238E27FC236}">
                <a16:creationId xmlns:a16="http://schemas.microsoft.com/office/drawing/2014/main" id="{97E9C05D-47BA-4743-BE7A-5877748920D2}"/>
              </a:ext>
            </a:extLst>
          </p:cNvPr>
          <p:cNvSpPr>
            <a:spLocks noGrp="1"/>
          </p:cNvSpPr>
          <p:nvPr>
            <p:ph type="ftr" sz="quarter" idx="11"/>
          </p:nvPr>
        </p:nvSpPr>
        <p:spPr>
          <a:xfrm>
            <a:off x="7964488" y="295272"/>
            <a:ext cx="4197350" cy="371475"/>
          </a:xfrm>
        </p:spPr>
        <p:txBody>
          <a:bodyPr/>
          <a:lstStyle/>
          <a:p>
            <a:pPr>
              <a:defRPr/>
            </a:pPr>
            <a:r>
              <a:rPr lang="en-US" sz="140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5</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solidFill>
                  <a:schemeClr val="tx1">
                    <a:lumMod val="75000"/>
                    <a:lumOff val="25000"/>
                  </a:schemeClr>
                </a:solidFill>
              </a:rPr>
              <a:t>ACTIVITY FEED</a:t>
            </a:r>
          </a:p>
          <a:p>
            <a:endParaRPr lang="en-US" dirty="0"/>
          </a:p>
        </p:txBody>
      </p:sp>
      <p:sp>
        <p:nvSpPr>
          <p:cNvPr id="8" name="TextBox 7">
            <a:extLst>
              <a:ext uri="{FF2B5EF4-FFF2-40B4-BE49-F238E27FC236}">
                <a16:creationId xmlns:a16="http://schemas.microsoft.com/office/drawing/2014/main" id="{D3840798-F9A8-4D02-895E-76B49423416E}"/>
              </a:ext>
            </a:extLst>
          </p:cNvPr>
          <p:cNvSpPr txBox="1"/>
          <p:nvPr/>
        </p:nvSpPr>
        <p:spPr>
          <a:xfrm>
            <a:off x="361329" y="1212849"/>
            <a:ext cx="6744154" cy="5047536"/>
          </a:xfrm>
          <a:prstGeom prst="rect">
            <a:avLst/>
          </a:prstGeom>
          <a:noFill/>
        </p:spPr>
        <p:txBody>
          <a:bodyPr wrap="none" rtlCol="0">
            <a:spAutoFit/>
          </a:bodyPr>
          <a:lstStyle/>
          <a:p>
            <a:pPr>
              <a:tabLst>
                <a:tab pos="179388" algn="l"/>
                <a:tab pos="360363" algn="l"/>
                <a:tab pos="539750" algn="l"/>
                <a:tab pos="720725" algn="l"/>
              </a:tabLst>
            </a:pPr>
            <a:r>
              <a:rPr lang="pt-PT" sz="1400" dirty="0">
                <a:solidFill>
                  <a:schemeClr val="tx1">
                    <a:lumMod val="75000"/>
                    <a:lumOff val="25000"/>
                  </a:schemeClr>
                </a:solidFill>
                <a:latin typeface="Consolas" panose="020B0609020204030204" pitchFamily="49" charset="0"/>
              </a:rPr>
              <a:t> "bots": [</a:t>
            </a:r>
          </a:p>
          <a:p>
            <a:pPr>
              <a:tabLst>
                <a:tab pos="179388" algn="l"/>
                <a:tab pos="360363" algn="l"/>
                <a:tab pos="539750" algn="l"/>
                <a:tab pos="720725" algn="l"/>
              </a:tabLst>
            </a:pPr>
            <a:r>
              <a:rPr lang="pt-PT" sz="1400" dirty="0">
                <a:solidFill>
                  <a:schemeClr val="tx1">
                    <a:lumMod val="75000"/>
                    <a:lumOff val="25000"/>
                  </a:schemeClr>
                </a:solidFill>
                <a:latin typeface="Consolas" panose="020B0609020204030204" pitchFamily="49" charset="0"/>
              </a:rPr>
              <a:t>    {</a:t>
            </a:r>
          </a:p>
          <a:p>
            <a:pPr>
              <a:tabLst>
                <a:tab pos="179388" algn="l"/>
                <a:tab pos="360363" algn="l"/>
                <a:tab pos="539750" algn="l"/>
                <a:tab pos="720725" algn="l"/>
              </a:tabLst>
            </a:pPr>
            <a:r>
              <a:rPr lang="pt-PT" sz="1400" dirty="0">
                <a:solidFill>
                  <a:schemeClr val="tx1">
                    <a:lumMod val="75000"/>
                    <a:lumOff val="25000"/>
                  </a:schemeClr>
                </a:solidFill>
                <a:latin typeface="Consolas" panose="020B0609020204030204" pitchFamily="49" charset="0"/>
              </a:rPr>
              <a:t>      "</a:t>
            </a:r>
            <a:r>
              <a:rPr lang="pt-PT" sz="1400" b="1" dirty="0">
                <a:solidFill>
                  <a:schemeClr val="accent2"/>
                </a:solidFill>
                <a:latin typeface="Consolas" panose="020B0609020204030204" pitchFamily="49" charset="0"/>
              </a:rPr>
              <a:t>botId</a:t>
            </a:r>
            <a:r>
              <a:rPr lang="pt-PT" sz="1400" dirty="0">
                <a:solidFill>
                  <a:schemeClr val="tx1">
                    <a:lumMod val="75000"/>
                    <a:lumOff val="25000"/>
                  </a:schemeClr>
                </a:solidFill>
                <a:latin typeface="Consolas" panose="020B0609020204030204" pitchFamily="49" charset="0"/>
              </a:rPr>
              <a:t>": "%MICROSOFT-APP-ID-REGISTERED-WITH-BOT-FRAMEWORK%",</a:t>
            </a:r>
          </a:p>
          <a:p>
            <a:pPr>
              <a:tabLst>
                <a:tab pos="179388" algn="l"/>
                <a:tab pos="360363" algn="l"/>
                <a:tab pos="539750" algn="l"/>
                <a:tab pos="720725" algn="l"/>
              </a:tabLst>
            </a:pPr>
            <a:r>
              <a:rPr lang="pt-PT" sz="1400" dirty="0">
                <a:solidFill>
                  <a:schemeClr val="tx1">
                    <a:lumMod val="75000"/>
                    <a:lumOff val="25000"/>
                  </a:schemeClr>
                </a:solidFill>
                <a:latin typeface="Consolas" panose="020B0609020204030204" pitchFamily="49" charset="0"/>
              </a:rPr>
              <a:t>      "needsChannelSelector": "true",</a:t>
            </a:r>
          </a:p>
          <a:p>
            <a:pPr>
              <a:tabLst>
                <a:tab pos="179388" algn="l"/>
                <a:tab pos="360363" algn="l"/>
                <a:tab pos="539750" algn="l"/>
                <a:tab pos="720725" algn="l"/>
              </a:tabLst>
            </a:pPr>
            <a:r>
              <a:rPr lang="pt-PT" sz="1400" dirty="0">
                <a:solidFill>
                  <a:schemeClr val="tx1">
                    <a:lumMod val="75000"/>
                    <a:lumOff val="25000"/>
                  </a:schemeClr>
                </a:solidFill>
                <a:latin typeface="Consolas" panose="020B0609020204030204" pitchFamily="49" charset="0"/>
              </a:rPr>
              <a:t>      "</a:t>
            </a:r>
            <a:r>
              <a:rPr lang="pt-PT" sz="1400" b="1" dirty="0">
                <a:solidFill>
                  <a:schemeClr val="accent2"/>
                </a:solidFill>
                <a:latin typeface="Consolas" panose="020B0609020204030204" pitchFamily="49" charset="0"/>
              </a:rPr>
              <a:t>isNotificationOnly</a:t>
            </a:r>
            <a:r>
              <a:rPr lang="pt-PT" sz="1400" dirty="0">
                <a:solidFill>
                  <a:schemeClr val="tx1">
                    <a:lumMod val="75000"/>
                    <a:lumOff val="25000"/>
                  </a:schemeClr>
                </a:solidFill>
                <a:latin typeface="Consolas" panose="020B0609020204030204" pitchFamily="49" charset="0"/>
              </a:rPr>
              <a:t>": "</a:t>
            </a:r>
            <a:r>
              <a:rPr lang="pt-PT" sz="1400" b="1" dirty="0">
                <a:solidFill>
                  <a:schemeClr val="accent2"/>
                </a:solidFill>
                <a:latin typeface="Consolas" panose="020B0609020204030204" pitchFamily="49" charset="0"/>
              </a:rPr>
              <a:t>true</a:t>
            </a:r>
            <a:r>
              <a:rPr lang="pt-PT" sz="1400" dirty="0">
                <a:solidFill>
                  <a:schemeClr val="tx1">
                    <a:lumMod val="75000"/>
                    <a:lumOff val="25000"/>
                  </a:schemeClr>
                </a:solidFill>
                <a:latin typeface="Consolas" panose="020B0609020204030204" pitchFamily="49" charset="0"/>
              </a:rPr>
              <a:t>",</a:t>
            </a:r>
          </a:p>
          <a:p>
            <a:pPr>
              <a:tabLst>
                <a:tab pos="179388" algn="l"/>
                <a:tab pos="360363" algn="l"/>
                <a:tab pos="539750" algn="l"/>
                <a:tab pos="720725" algn="l"/>
              </a:tabLst>
            </a:pPr>
            <a:r>
              <a:rPr lang="pt-PT" sz="1400" dirty="0">
                <a:solidFill>
                  <a:schemeClr val="tx1">
                    <a:lumMod val="75000"/>
                    <a:lumOff val="25000"/>
                  </a:schemeClr>
                </a:solidFill>
                <a:latin typeface="Consolas" panose="020B0609020204030204" pitchFamily="49" charset="0"/>
              </a:rPr>
              <a:t>      "scopes": [ "team", "personal" ],</a:t>
            </a:r>
          </a:p>
          <a:p>
            <a:pPr>
              <a:tabLst>
                <a:tab pos="179388" algn="l"/>
                <a:tab pos="360363" algn="l"/>
                <a:tab pos="539750" algn="l"/>
                <a:tab pos="720725" algn="l"/>
              </a:tabLst>
            </a:pPr>
            <a:r>
              <a:rPr lang="pt-PT" sz="1400" dirty="0">
                <a:solidFill>
                  <a:schemeClr val="tx1">
                    <a:lumMod val="75000"/>
                    <a:lumOff val="25000"/>
                  </a:schemeClr>
                </a:solidFill>
                <a:latin typeface="Consolas" panose="020B0609020204030204" pitchFamily="49" charset="0"/>
              </a:rPr>
              <a:t>      "commandLists": [</a:t>
            </a:r>
          </a:p>
          <a:p>
            <a:pPr>
              <a:tabLst>
                <a:tab pos="179388" algn="l"/>
                <a:tab pos="360363" algn="l"/>
                <a:tab pos="539750" algn="l"/>
                <a:tab pos="720725" algn="l"/>
              </a:tabLst>
            </a:pPr>
            <a:r>
              <a:rPr lang="pt-PT" sz="1400" dirty="0">
                <a:solidFill>
                  <a:schemeClr val="tx1">
                    <a:lumMod val="75000"/>
                    <a:lumOff val="25000"/>
                  </a:schemeClr>
                </a:solidFill>
                <a:latin typeface="Consolas" panose="020B0609020204030204" pitchFamily="49" charset="0"/>
              </a:rPr>
              <a:t>        {</a:t>
            </a:r>
          </a:p>
          <a:p>
            <a:pPr>
              <a:tabLst>
                <a:tab pos="179388" algn="l"/>
                <a:tab pos="360363" algn="l"/>
                <a:tab pos="539750" algn="l"/>
                <a:tab pos="720725" algn="l"/>
              </a:tabLst>
            </a:pPr>
            <a:r>
              <a:rPr lang="pt-PT" sz="1400" dirty="0">
                <a:solidFill>
                  <a:schemeClr val="tx1">
                    <a:lumMod val="75000"/>
                    <a:lumOff val="25000"/>
                  </a:schemeClr>
                </a:solidFill>
                <a:latin typeface="Consolas" panose="020B0609020204030204" pitchFamily="49" charset="0"/>
              </a:rPr>
              <a:t>          "</a:t>
            </a:r>
            <a:r>
              <a:rPr lang="pt-PT" sz="1400" b="1" dirty="0">
                <a:solidFill>
                  <a:schemeClr val="accent2"/>
                </a:solidFill>
                <a:latin typeface="Consolas" panose="020B0609020204030204" pitchFamily="49" charset="0"/>
              </a:rPr>
              <a:t>scopes</a:t>
            </a:r>
            <a:r>
              <a:rPr lang="pt-PT" sz="1400" dirty="0">
                <a:solidFill>
                  <a:schemeClr val="tx1">
                    <a:lumMod val="75000"/>
                    <a:lumOff val="25000"/>
                  </a:schemeClr>
                </a:solidFill>
                <a:latin typeface="Consolas" panose="020B0609020204030204" pitchFamily="49" charset="0"/>
              </a:rPr>
              <a:t>": ["team"],</a:t>
            </a:r>
          </a:p>
          <a:p>
            <a:pPr>
              <a:tabLst>
                <a:tab pos="179388" algn="l"/>
                <a:tab pos="360363" algn="l"/>
                <a:tab pos="539750" algn="l"/>
                <a:tab pos="720725" algn="l"/>
              </a:tabLst>
            </a:pPr>
            <a:r>
              <a:rPr lang="pt-PT" sz="1400" dirty="0">
                <a:solidFill>
                  <a:schemeClr val="tx1">
                    <a:lumMod val="75000"/>
                    <a:lumOff val="25000"/>
                  </a:schemeClr>
                </a:solidFill>
                <a:latin typeface="Consolas" panose="020B0609020204030204" pitchFamily="49" charset="0"/>
              </a:rPr>
              <a:t>          "</a:t>
            </a:r>
            <a:r>
              <a:rPr lang="pt-PT" sz="1400" b="1" dirty="0">
                <a:solidFill>
                  <a:schemeClr val="accent2"/>
                </a:solidFill>
                <a:latin typeface="Consolas" panose="020B0609020204030204" pitchFamily="49" charset="0"/>
              </a:rPr>
              <a:t>commands</a:t>
            </a:r>
            <a:r>
              <a:rPr lang="pt-PT" sz="1400" dirty="0">
                <a:solidFill>
                  <a:schemeClr val="tx1">
                    <a:lumMod val="75000"/>
                    <a:lumOff val="25000"/>
                  </a:schemeClr>
                </a:solidFill>
                <a:latin typeface="Consolas" panose="020B0609020204030204" pitchFamily="49" charset="0"/>
              </a:rPr>
              <a:t>": [</a:t>
            </a:r>
          </a:p>
          <a:p>
            <a:pPr>
              <a:tabLst>
                <a:tab pos="179388" algn="l"/>
                <a:tab pos="360363" algn="l"/>
                <a:tab pos="539750" algn="l"/>
                <a:tab pos="720725" algn="l"/>
              </a:tabLst>
            </a:pPr>
            <a:r>
              <a:rPr lang="pt-PT" sz="1400" dirty="0">
                <a:solidFill>
                  <a:schemeClr val="tx1">
                    <a:lumMod val="75000"/>
                    <a:lumOff val="25000"/>
                  </a:schemeClr>
                </a:solidFill>
                <a:latin typeface="Consolas" panose="020B0609020204030204" pitchFamily="49" charset="0"/>
              </a:rPr>
              <a:t>            {</a:t>
            </a:r>
          </a:p>
          <a:p>
            <a:pPr>
              <a:tabLst>
                <a:tab pos="179388" algn="l"/>
                <a:tab pos="360363" algn="l"/>
                <a:tab pos="539750" algn="l"/>
                <a:tab pos="720725" algn="l"/>
              </a:tabLst>
            </a:pPr>
            <a:r>
              <a:rPr lang="pt-PT" sz="1400" dirty="0">
                <a:solidFill>
                  <a:schemeClr val="tx1">
                    <a:lumMod val="75000"/>
                    <a:lumOff val="25000"/>
                  </a:schemeClr>
                </a:solidFill>
                <a:latin typeface="Consolas" panose="020B0609020204030204" pitchFamily="49" charset="0"/>
              </a:rPr>
              <a:t>              "title": "Command 1",</a:t>
            </a:r>
          </a:p>
          <a:p>
            <a:pPr>
              <a:tabLst>
                <a:tab pos="179388" algn="l"/>
                <a:tab pos="360363" algn="l"/>
                <a:tab pos="539750" algn="l"/>
                <a:tab pos="720725" algn="l"/>
              </a:tabLst>
            </a:pPr>
            <a:r>
              <a:rPr lang="pt-PT" sz="1400" dirty="0">
                <a:solidFill>
                  <a:schemeClr val="tx1">
                    <a:lumMod val="75000"/>
                    <a:lumOff val="25000"/>
                  </a:schemeClr>
                </a:solidFill>
                <a:latin typeface="Consolas" panose="020B0609020204030204" pitchFamily="49" charset="0"/>
              </a:rPr>
              <a:t>              "description": "Description of Command 1"</a:t>
            </a:r>
          </a:p>
          <a:p>
            <a:pPr>
              <a:tabLst>
                <a:tab pos="179388" algn="l"/>
                <a:tab pos="360363" algn="l"/>
                <a:tab pos="539750" algn="l"/>
                <a:tab pos="720725" algn="l"/>
              </a:tabLst>
            </a:pPr>
            <a:r>
              <a:rPr lang="pt-PT" sz="1400" dirty="0">
                <a:solidFill>
                  <a:schemeClr val="tx1">
                    <a:lumMod val="75000"/>
                    <a:lumOff val="25000"/>
                  </a:schemeClr>
                </a:solidFill>
                <a:latin typeface="Consolas" panose="020B0609020204030204" pitchFamily="49" charset="0"/>
              </a:rPr>
              <a:t>            },</a:t>
            </a:r>
          </a:p>
          <a:p>
            <a:pPr>
              <a:tabLst>
                <a:tab pos="179388" algn="l"/>
                <a:tab pos="360363" algn="l"/>
                <a:tab pos="539750" algn="l"/>
                <a:tab pos="720725" algn="l"/>
              </a:tabLst>
            </a:pPr>
            <a:r>
              <a:rPr lang="pt-PT" sz="1400" dirty="0">
                <a:solidFill>
                  <a:schemeClr val="tx1">
                    <a:lumMod val="75000"/>
                    <a:lumOff val="25000"/>
                  </a:schemeClr>
                </a:solidFill>
                <a:latin typeface="Consolas" panose="020B0609020204030204" pitchFamily="49" charset="0"/>
              </a:rPr>
              <a:t>            {</a:t>
            </a:r>
          </a:p>
          <a:p>
            <a:pPr>
              <a:tabLst>
                <a:tab pos="179388" algn="l"/>
                <a:tab pos="360363" algn="l"/>
                <a:tab pos="539750" algn="l"/>
                <a:tab pos="720725" algn="l"/>
              </a:tabLst>
            </a:pPr>
            <a:r>
              <a:rPr lang="pt-PT" sz="1400" dirty="0">
                <a:solidFill>
                  <a:schemeClr val="tx1">
                    <a:lumMod val="75000"/>
                    <a:lumOff val="25000"/>
                  </a:schemeClr>
                </a:solidFill>
                <a:latin typeface="Consolas" panose="020B0609020204030204" pitchFamily="49" charset="0"/>
              </a:rPr>
              <a:t>              "title": "Command N",</a:t>
            </a:r>
          </a:p>
          <a:p>
            <a:pPr>
              <a:tabLst>
                <a:tab pos="179388" algn="l"/>
                <a:tab pos="360363" algn="l"/>
                <a:tab pos="539750" algn="l"/>
                <a:tab pos="720725" algn="l"/>
              </a:tabLst>
            </a:pPr>
            <a:r>
              <a:rPr lang="pt-PT" sz="1400" dirty="0">
                <a:solidFill>
                  <a:schemeClr val="tx1">
                    <a:lumMod val="75000"/>
                    <a:lumOff val="25000"/>
                  </a:schemeClr>
                </a:solidFill>
                <a:latin typeface="Consolas" panose="020B0609020204030204" pitchFamily="49" charset="0"/>
              </a:rPr>
              <a:t>              "description": "Description of Command N"</a:t>
            </a:r>
          </a:p>
          <a:p>
            <a:pPr>
              <a:tabLst>
                <a:tab pos="179388" algn="l"/>
                <a:tab pos="360363" algn="l"/>
                <a:tab pos="539750" algn="l"/>
                <a:tab pos="720725" algn="l"/>
              </a:tabLst>
            </a:pPr>
            <a:r>
              <a:rPr lang="pt-PT" sz="1400" dirty="0">
                <a:solidFill>
                  <a:schemeClr val="tx1">
                    <a:lumMod val="75000"/>
                    <a:lumOff val="25000"/>
                  </a:schemeClr>
                </a:solidFill>
                <a:latin typeface="Consolas" panose="020B0609020204030204" pitchFamily="49" charset="0"/>
              </a:rPr>
              <a:t>            }</a:t>
            </a:r>
          </a:p>
          <a:p>
            <a:pPr>
              <a:tabLst>
                <a:tab pos="179388" algn="l"/>
                <a:tab pos="360363" algn="l"/>
                <a:tab pos="539750" algn="l"/>
                <a:tab pos="720725" algn="l"/>
              </a:tabLst>
            </a:pPr>
            <a:r>
              <a:rPr lang="pt-PT" sz="1400" dirty="0">
                <a:solidFill>
                  <a:schemeClr val="tx1">
                    <a:lumMod val="75000"/>
                    <a:lumOff val="25000"/>
                  </a:schemeClr>
                </a:solidFill>
                <a:latin typeface="Consolas" panose="020B0609020204030204" pitchFamily="49" charset="0"/>
              </a:rPr>
              <a:t>          ]</a:t>
            </a:r>
          </a:p>
          <a:p>
            <a:pPr>
              <a:tabLst>
                <a:tab pos="179388" algn="l"/>
                <a:tab pos="360363" algn="l"/>
                <a:tab pos="539750" algn="l"/>
                <a:tab pos="720725" algn="l"/>
              </a:tabLst>
            </a:pPr>
            <a:r>
              <a:rPr lang="pt-PT" sz="1400" dirty="0">
                <a:solidFill>
                  <a:schemeClr val="tx1">
                    <a:lumMod val="75000"/>
                    <a:lumOff val="25000"/>
                  </a:schemeClr>
                </a:solidFill>
                <a:latin typeface="Consolas" panose="020B0609020204030204" pitchFamily="49" charset="0"/>
              </a:rPr>
              <a:t>        }</a:t>
            </a:r>
          </a:p>
          <a:p>
            <a:pPr>
              <a:tabLst>
                <a:tab pos="179388" algn="l"/>
                <a:tab pos="360363" algn="l"/>
                <a:tab pos="539750" algn="l"/>
                <a:tab pos="720725" algn="l"/>
              </a:tabLst>
            </a:pPr>
            <a:r>
              <a:rPr lang="pt-PT" sz="1400" dirty="0">
                <a:solidFill>
                  <a:schemeClr val="tx1">
                    <a:lumMod val="75000"/>
                    <a:lumOff val="25000"/>
                  </a:schemeClr>
                </a:solidFill>
                <a:latin typeface="Consolas" panose="020B0609020204030204" pitchFamily="49" charset="0"/>
              </a:rPr>
              <a:t>		]</a:t>
            </a:r>
          </a:p>
          <a:p>
            <a:pPr>
              <a:tabLst>
                <a:tab pos="179388" algn="l"/>
                <a:tab pos="360363" algn="l"/>
                <a:tab pos="539750" algn="l"/>
                <a:tab pos="720725" algn="l"/>
              </a:tabLst>
            </a:pPr>
            <a:r>
              <a:rPr lang="pt-PT" sz="1400" dirty="0">
                <a:solidFill>
                  <a:schemeClr val="tx1">
                    <a:lumMod val="75000"/>
                    <a:lumOff val="25000"/>
                  </a:schemeClr>
                </a:solidFill>
                <a:latin typeface="Consolas" panose="020B0609020204030204" pitchFamily="49" charset="0"/>
              </a:rPr>
              <a:t>    }</a:t>
            </a:r>
          </a:p>
          <a:p>
            <a:pPr>
              <a:tabLst>
                <a:tab pos="179388" algn="l"/>
                <a:tab pos="360363" algn="l"/>
                <a:tab pos="539750" algn="l"/>
                <a:tab pos="720725" algn="l"/>
              </a:tabLst>
            </a:pPr>
            <a:r>
              <a:rPr lang="pt-PT" sz="1400" dirty="0">
                <a:solidFill>
                  <a:schemeClr val="tx1">
                    <a:lumMod val="75000"/>
                    <a:lumOff val="25000"/>
                  </a:schemeClr>
                </a:solidFill>
                <a:latin typeface="Consolas" panose="020B0609020204030204" pitchFamily="49" charset="0"/>
              </a:rPr>
              <a:t>  ],</a:t>
            </a:r>
          </a:p>
        </p:txBody>
      </p:sp>
    </p:spTree>
    <p:extLst>
      <p:ext uri="{BB962C8B-B14F-4D97-AF65-F5344CB8AC3E}">
        <p14:creationId xmlns:p14="http://schemas.microsoft.com/office/powerpoint/2010/main" val="3721624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103438" y="2381583"/>
            <a:ext cx="6745594" cy="683264"/>
          </a:xfrm>
        </p:spPr>
        <p:txBody>
          <a:bodyPr/>
          <a:lstStyle/>
          <a:p>
            <a:r>
              <a:rPr lang="en-US" dirty="0"/>
              <a:t>Apps for Teams</a:t>
            </a:r>
          </a:p>
        </p:txBody>
      </p:sp>
      <p:sp>
        <p:nvSpPr>
          <p:cNvPr id="3" name="Text Placeholder 2"/>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1930889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103438" y="2381583"/>
            <a:ext cx="5938838" cy="683264"/>
          </a:xfrm>
        </p:spPr>
        <p:txBody>
          <a:bodyPr/>
          <a:lstStyle/>
          <a:p>
            <a:r>
              <a:rPr lang="pt-PT" dirty="0"/>
              <a:t>Compose Extensions</a:t>
            </a:r>
            <a:endParaRPr lang="en-US" dirty="0"/>
          </a:p>
        </p:txBody>
      </p:sp>
      <p:sp>
        <p:nvSpPr>
          <p:cNvPr id="3" name="Text Placeholder 2"/>
          <p:cNvSpPr>
            <a:spLocks noGrp="1"/>
          </p:cNvSpPr>
          <p:nvPr>
            <p:ph type="body" sz="quarter" idx="12"/>
          </p:nvPr>
        </p:nvSpPr>
        <p:spPr/>
        <p:txBody>
          <a:bodyPr/>
          <a:lstStyle/>
          <a:p>
            <a:r>
              <a:rPr lang="pt-PT" dirty="0"/>
              <a:t>6</a:t>
            </a:r>
            <a:endParaRPr lang="en-US" dirty="0"/>
          </a:p>
        </p:txBody>
      </p:sp>
    </p:spTree>
    <p:extLst>
      <p:ext uri="{BB962C8B-B14F-4D97-AF65-F5344CB8AC3E}">
        <p14:creationId xmlns:p14="http://schemas.microsoft.com/office/powerpoint/2010/main" val="556590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274639" y="1212846"/>
            <a:ext cx="5924052" cy="1822037"/>
          </a:xfrm>
        </p:spPr>
        <p:txBody>
          <a:bodyPr/>
          <a:lstStyle/>
          <a:p>
            <a:pPr>
              <a:buClr>
                <a:schemeClr val="accent6"/>
              </a:buClr>
            </a:pPr>
            <a:r>
              <a:rPr lang="pt-PT" sz="2800" dirty="0">
                <a:solidFill>
                  <a:schemeClr val="tx1">
                    <a:lumMod val="65000"/>
                    <a:lumOff val="35000"/>
                  </a:schemeClr>
                </a:solidFill>
              </a:rPr>
              <a:t>Personalize Teams Compose box with your App &amp; Services content</a:t>
            </a:r>
          </a:p>
          <a:p>
            <a:pPr>
              <a:buClr>
                <a:schemeClr val="accent6"/>
              </a:buClr>
            </a:pPr>
            <a:r>
              <a:rPr lang="pt-PT" sz="2800" dirty="0">
                <a:solidFill>
                  <a:schemeClr val="tx1">
                    <a:lumMod val="65000"/>
                    <a:lumOff val="35000"/>
                  </a:schemeClr>
                </a:solidFill>
              </a:rPr>
              <a:t>Users can query and insert your app content into conversations</a:t>
            </a:r>
          </a:p>
        </p:txBody>
      </p:sp>
      <p:sp>
        <p:nvSpPr>
          <p:cNvPr id="9" name="Title 8"/>
          <p:cNvSpPr>
            <a:spLocks noGrp="1"/>
          </p:cNvSpPr>
          <p:nvPr>
            <p:ph type="title"/>
          </p:nvPr>
        </p:nvSpPr>
        <p:spPr/>
        <p:txBody>
          <a:bodyPr/>
          <a:lstStyle/>
          <a:p>
            <a:r>
              <a:rPr lang="pt-PT" dirty="0"/>
              <a:t>Overview</a:t>
            </a:r>
            <a:endParaRPr lang="en-US" dirty="0"/>
          </a:p>
        </p:txBody>
      </p:sp>
      <p:sp>
        <p:nvSpPr>
          <p:cNvPr id="14" name="Footer Placeholder 3"/>
          <p:cNvSpPr>
            <a:spLocks noGrp="1"/>
          </p:cNvSpPr>
          <p:nvPr>
            <p:ph type="ftr" sz="quarter" idx="11"/>
          </p:nvPr>
        </p:nvSpPr>
        <p:spPr>
          <a:xfrm>
            <a:off x="7964488" y="295272"/>
            <a:ext cx="4197350" cy="371475"/>
          </a:xfrm>
        </p:spPr>
        <p:txBody>
          <a:bodyPr/>
          <a:lstStyle/>
          <a:p>
            <a:pPr>
              <a:defRPr/>
            </a:pPr>
            <a:r>
              <a:rPr lang="en-US" sz="1400" dirty="0">
                <a:solidFill>
                  <a:schemeClr val="accent6"/>
                </a:solidFill>
                <a:latin typeface="Segoe UI Black" panose="020B0A02040204020203" pitchFamily="34" charset="0"/>
                <a:ea typeface="Segoe UI Black" panose="020B0A02040204020203" pitchFamily="34" charset="0"/>
                <a:cs typeface="Segoe UI Black" panose="020B0A02040204020203" pitchFamily="34" charset="0"/>
              </a:rPr>
              <a:t>6</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solidFill>
                  <a:schemeClr val="tx1">
                    <a:lumMod val="75000"/>
                    <a:lumOff val="25000"/>
                  </a:schemeClr>
                </a:solidFill>
              </a:rPr>
              <a:t>COMPOSE EXTENSIONS</a:t>
            </a:r>
          </a:p>
          <a:p>
            <a:endParaRPr lang="en-US" dirty="0"/>
          </a:p>
        </p:txBody>
      </p:sp>
      <p:sp>
        <p:nvSpPr>
          <p:cNvPr id="6" name="TextBox 5">
            <a:extLst>
              <a:ext uri="{FF2B5EF4-FFF2-40B4-BE49-F238E27FC236}">
                <a16:creationId xmlns:a16="http://schemas.microsoft.com/office/drawing/2014/main" id="{291469BF-E474-42AB-BF63-4A52D868F7E0}"/>
              </a:ext>
            </a:extLst>
          </p:cNvPr>
          <p:cNvSpPr txBox="1"/>
          <p:nvPr/>
        </p:nvSpPr>
        <p:spPr>
          <a:xfrm>
            <a:off x="278867" y="5915909"/>
            <a:ext cx="5007268" cy="369332"/>
          </a:xfrm>
          <a:prstGeom prst="rect">
            <a:avLst/>
          </a:prstGeom>
          <a:noFill/>
        </p:spPr>
        <p:txBody>
          <a:bodyPr wrap="none" rtlCol="0">
            <a:spAutoFit/>
          </a:bodyPr>
          <a:lstStyle/>
          <a:p>
            <a:r>
              <a:rPr lang="pt-PT" dirty="0">
                <a:solidFill>
                  <a:schemeClr val="accent6"/>
                </a:solidFill>
              </a:rPr>
              <a:t>Example: </a:t>
            </a:r>
            <a:r>
              <a:rPr lang="pt-PT" dirty="0"/>
              <a:t>lookup and share a company resource</a:t>
            </a:r>
          </a:p>
        </p:txBody>
      </p:sp>
      <p:pic>
        <p:nvPicPr>
          <p:cNvPr id="8" name="Picture Placeholder 2">
            <a:extLst>
              <a:ext uri="{FF2B5EF4-FFF2-40B4-BE49-F238E27FC236}">
                <a16:creationId xmlns:a16="http://schemas.microsoft.com/office/drawing/2014/main" id="{C65B986C-9764-4259-B87B-1D7585D908F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166"/>
          <a:stretch/>
        </p:blipFill>
        <p:spPr>
          <a:xfrm>
            <a:off x="7074040" y="1212846"/>
            <a:ext cx="4990710" cy="3544129"/>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638230A6-9717-451E-A40C-02FC703002B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74040" y="4844765"/>
            <a:ext cx="4990710" cy="1294096"/>
          </a:xfrm>
          <a:prstGeom prst="rect">
            <a:avLst/>
          </a:prstGeom>
          <a:ln>
            <a:solidFill>
              <a:schemeClr val="bg1">
                <a:lumMod val="7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54442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750"/>
                                        <p:tgtEl>
                                          <p:spTgt spid="8"/>
                                        </p:tgtEl>
                                      </p:cBhvr>
                                    </p:animEffect>
                                  </p:childTnLst>
                                </p:cTn>
                              </p:par>
                            </p:childTnLst>
                          </p:cTn>
                        </p:par>
                        <p:par>
                          <p:cTn id="12" fill="hold">
                            <p:stCondLst>
                              <p:cond delay="125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pt-PT" dirty="0"/>
              <a:t>Best Practices</a:t>
            </a:r>
            <a:endParaRPr lang="en-US" dirty="0"/>
          </a:p>
        </p:txBody>
      </p:sp>
      <p:sp>
        <p:nvSpPr>
          <p:cNvPr id="3" name="Text Placeholder 2">
            <a:extLst>
              <a:ext uri="{FF2B5EF4-FFF2-40B4-BE49-F238E27FC236}">
                <a16:creationId xmlns:a16="http://schemas.microsoft.com/office/drawing/2014/main" id="{AF79B2C4-5061-478C-99C8-A6A0E932F5E3}"/>
              </a:ext>
            </a:extLst>
          </p:cNvPr>
          <p:cNvSpPr>
            <a:spLocks noGrp="1"/>
          </p:cNvSpPr>
          <p:nvPr>
            <p:ph type="body" sz="quarter" idx="10"/>
          </p:nvPr>
        </p:nvSpPr>
        <p:spPr>
          <a:xfrm>
            <a:off x="275821" y="1584640"/>
            <a:ext cx="11887200" cy="2252924"/>
          </a:xfrm>
        </p:spPr>
        <p:txBody>
          <a:bodyPr/>
          <a:lstStyle/>
          <a:p>
            <a:pPr>
              <a:buClr>
                <a:schemeClr val="accent6"/>
              </a:buClr>
            </a:pPr>
            <a:r>
              <a:rPr lang="pt-PT" sz="3200" dirty="0">
                <a:solidFill>
                  <a:schemeClr val="tx1">
                    <a:lumMod val="65000"/>
                    <a:lumOff val="35000"/>
                  </a:schemeClr>
                </a:solidFill>
              </a:rPr>
              <a:t>Share content that makes sense in conversations</a:t>
            </a:r>
          </a:p>
          <a:p>
            <a:pPr>
              <a:buClr>
                <a:schemeClr val="accent6"/>
              </a:buClr>
            </a:pPr>
            <a:r>
              <a:rPr lang="pt-PT" sz="3200" dirty="0">
                <a:solidFill>
                  <a:schemeClr val="tx1">
                    <a:lumMod val="65000"/>
                    <a:lumOff val="35000"/>
                  </a:schemeClr>
                </a:solidFill>
              </a:rPr>
              <a:t>Take advantage of the rich card types</a:t>
            </a:r>
          </a:p>
          <a:p>
            <a:pPr>
              <a:buClr>
                <a:schemeClr val="accent6"/>
              </a:buClr>
            </a:pPr>
            <a:r>
              <a:rPr lang="pt-PT" sz="3200" dirty="0">
                <a:solidFill>
                  <a:schemeClr val="tx1">
                    <a:lumMod val="65000"/>
                    <a:lumOff val="35000"/>
                  </a:schemeClr>
                </a:solidFill>
              </a:rPr>
              <a:t>Optimize search results to keep it snappy and responsive</a:t>
            </a:r>
          </a:p>
          <a:p>
            <a:pPr>
              <a:buClr>
                <a:schemeClr val="accent6"/>
              </a:buClr>
            </a:pPr>
            <a:r>
              <a:rPr lang="pt-PT" sz="3200" dirty="0">
                <a:solidFill>
                  <a:schemeClr val="tx1">
                    <a:lumMod val="65000"/>
                    <a:lumOff val="35000"/>
                  </a:schemeClr>
                </a:solidFill>
              </a:rPr>
              <a:t>Leverage Teams SDKs to easily add your core bot offering</a:t>
            </a:r>
          </a:p>
        </p:txBody>
      </p:sp>
      <p:sp>
        <p:nvSpPr>
          <p:cNvPr id="6" name="Footer Placeholder 3">
            <a:extLst>
              <a:ext uri="{FF2B5EF4-FFF2-40B4-BE49-F238E27FC236}">
                <a16:creationId xmlns:a16="http://schemas.microsoft.com/office/drawing/2014/main" id="{C5192FC0-7B09-4291-9252-0BC9B3BED1AA}"/>
              </a:ext>
            </a:extLst>
          </p:cNvPr>
          <p:cNvSpPr>
            <a:spLocks noGrp="1"/>
          </p:cNvSpPr>
          <p:nvPr>
            <p:ph type="ftr" sz="quarter" idx="11"/>
          </p:nvPr>
        </p:nvSpPr>
        <p:spPr>
          <a:xfrm>
            <a:off x="7964488" y="295272"/>
            <a:ext cx="4197350" cy="371475"/>
          </a:xfrm>
        </p:spPr>
        <p:txBody>
          <a:bodyPr/>
          <a:lstStyle/>
          <a:p>
            <a:pPr>
              <a:defRPr/>
            </a:pPr>
            <a:r>
              <a:rPr lang="en-US" sz="1400" dirty="0">
                <a:solidFill>
                  <a:schemeClr val="accent6"/>
                </a:solidFill>
                <a:latin typeface="Segoe UI Black" panose="020B0A02040204020203" pitchFamily="34" charset="0"/>
                <a:ea typeface="Segoe UI Black" panose="020B0A02040204020203" pitchFamily="34" charset="0"/>
                <a:cs typeface="Segoe UI Black" panose="020B0A02040204020203" pitchFamily="34" charset="0"/>
              </a:rPr>
              <a:t>6</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solidFill>
                  <a:schemeClr val="tx1">
                    <a:lumMod val="75000"/>
                    <a:lumOff val="25000"/>
                  </a:schemeClr>
                </a:solidFill>
              </a:rPr>
              <a:t>COMPOSE EXTENSIONS</a:t>
            </a:r>
          </a:p>
          <a:p>
            <a:endParaRPr lang="en-US" dirty="0"/>
          </a:p>
        </p:txBody>
      </p:sp>
    </p:spTree>
    <p:extLst>
      <p:ext uri="{BB962C8B-B14F-4D97-AF65-F5344CB8AC3E}">
        <p14:creationId xmlns:p14="http://schemas.microsoft.com/office/powerpoint/2010/main" val="3909472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pt-PT" dirty="0"/>
              <a:t>Packaging (manifest.json)</a:t>
            </a:r>
            <a:endParaRPr lang="en-US" dirty="0"/>
          </a:p>
        </p:txBody>
      </p:sp>
      <p:sp>
        <p:nvSpPr>
          <p:cNvPr id="6" name="Footer Placeholder 3">
            <a:extLst>
              <a:ext uri="{FF2B5EF4-FFF2-40B4-BE49-F238E27FC236}">
                <a16:creationId xmlns:a16="http://schemas.microsoft.com/office/drawing/2014/main" id="{C5192FC0-7B09-4291-9252-0BC9B3BED1AA}"/>
              </a:ext>
            </a:extLst>
          </p:cNvPr>
          <p:cNvSpPr>
            <a:spLocks noGrp="1"/>
          </p:cNvSpPr>
          <p:nvPr>
            <p:ph type="ftr" sz="quarter" idx="11"/>
          </p:nvPr>
        </p:nvSpPr>
        <p:spPr>
          <a:xfrm>
            <a:off x="7964488" y="295272"/>
            <a:ext cx="4197350" cy="371475"/>
          </a:xfrm>
        </p:spPr>
        <p:txBody>
          <a:bodyPr/>
          <a:lstStyle/>
          <a:p>
            <a:pPr>
              <a:defRPr/>
            </a:pPr>
            <a:r>
              <a:rPr lang="en-US" sz="1400" dirty="0">
                <a:solidFill>
                  <a:schemeClr val="accent6"/>
                </a:solidFill>
                <a:latin typeface="Segoe UI Black" panose="020B0A02040204020203" pitchFamily="34" charset="0"/>
                <a:ea typeface="Segoe UI Black" panose="020B0A02040204020203" pitchFamily="34" charset="0"/>
                <a:cs typeface="Segoe UI Black" panose="020B0A02040204020203" pitchFamily="34" charset="0"/>
              </a:rPr>
              <a:t>6</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solidFill>
                  <a:schemeClr val="tx1">
                    <a:lumMod val="75000"/>
                    <a:lumOff val="25000"/>
                  </a:schemeClr>
                </a:solidFill>
              </a:rPr>
              <a:t>COMPOSE EXTENSIONS</a:t>
            </a:r>
          </a:p>
          <a:p>
            <a:endParaRPr lang="en-US" dirty="0"/>
          </a:p>
        </p:txBody>
      </p:sp>
      <p:sp>
        <p:nvSpPr>
          <p:cNvPr id="7" name="TextBox 6">
            <a:extLst>
              <a:ext uri="{FF2B5EF4-FFF2-40B4-BE49-F238E27FC236}">
                <a16:creationId xmlns:a16="http://schemas.microsoft.com/office/drawing/2014/main" id="{FAA290E7-07E8-42C2-B89E-FBFE3971B304}"/>
              </a:ext>
            </a:extLst>
          </p:cNvPr>
          <p:cNvSpPr txBox="1"/>
          <p:nvPr/>
        </p:nvSpPr>
        <p:spPr>
          <a:xfrm>
            <a:off x="471861" y="1453851"/>
            <a:ext cx="7141699" cy="4616648"/>
          </a:xfrm>
          <a:prstGeom prst="rect">
            <a:avLst/>
          </a:prstGeom>
          <a:noFill/>
        </p:spPr>
        <p:txBody>
          <a:bodyPr wrap="none" rtlCol="0">
            <a:spAutoFit/>
          </a:bodyPr>
          <a:lstStyle/>
          <a:p>
            <a:pPr>
              <a:tabLst>
                <a:tab pos="179388" algn="l"/>
                <a:tab pos="360363" algn="l"/>
                <a:tab pos="539750" algn="l"/>
                <a:tab pos="720725" algn="l"/>
              </a:tabLst>
            </a:pPr>
            <a:r>
              <a:rPr lang="en-US" sz="1400" dirty="0">
                <a:solidFill>
                  <a:schemeClr val="tx1">
                    <a:lumMod val="75000"/>
                    <a:lumOff val="25000"/>
                  </a:schemeClr>
                </a:solidFill>
                <a:latin typeface="Consolas" panose="020B0609020204030204" pitchFamily="49" charset="0"/>
              </a:rPr>
              <a:t> "</a:t>
            </a:r>
            <a:r>
              <a:rPr lang="en-US" sz="1400" dirty="0" err="1">
                <a:solidFill>
                  <a:schemeClr val="tx1">
                    <a:lumMod val="75000"/>
                    <a:lumOff val="25000"/>
                  </a:schemeClr>
                </a:solidFill>
                <a:latin typeface="Consolas" panose="020B0609020204030204" pitchFamily="49" charset="0"/>
              </a:rPr>
              <a:t>composeExtensions</a:t>
            </a:r>
            <a:r>
              <a:rPr lang="en-US" sz="1400" dirty="0">
                <a:solidFill>
                  <a:schemeClr val="tx1">
                    <a:lumMod val="75000"/>
                    <a:lumOff val="25000"/>
                  </a:schemeClr>
                </a:solidFill>
                <a:latin typeface="Consolas" panose="020B0609020204030204" pitchFamily="49" charset="0"/>
              </a:rPr>
              <a:t>": [</a:t>
            </a:r>
          </a:p>
          <a:p>
            <a:pPr>
              <a:tabLst>
                <a:tab pos="179388" algn="l"/>
                <a:tab pos="360363" algn="l"/>
                <a:tab pos="539750" algn="l"/>
                <a:tab pos="720725" algn="l"/>
              </a:tabLst>
            </a:pPr>
            <a:r>
              <a:rPr lang="en-US" sz="1400" dirty="0">
                <a:solidFill>
                  <a:schemeClr val="tx1">
                    <a:lumMod val="75000"/>
                    <a:lumOff val="25000"/>
                  </a:schemeClr>
                </a:solidFill>
                <a:latin typeface="Consolas" panose="020B0609020204030204" pitchFamily="49" charset="0"/>
              </a:rPr>
              <a:t>    {</a:t>
            </a:r>
          </a:p>
          <a:p>
            <a:pPr>
              <a:tabLst>
                <a:tab pos="179388" algn="l"/>
                <a:tab pos="360363" algn="l"/>
                <a:tab pos="539750" algn="l"/>
                <a:tab pos="720725" algn="l"/>
              </a:tabLst>
            </a:pPr>
            <a:r>
              <a:rPr lang="en-US" sz="1400" dirty="0">
                <a:solidFill>
                  <a:schemeClr val="tx1">
                    <a:lumMod val="75000"/>
                    <a:lumOff val="25000"/>
                  </a:schemeClr>
                </a:solidFill>
                <a:latin typeface="Consolas" panose="020B0609020204030204" pitchFamily="49" charset="0"/>
              </a:rPr>
              <a:t>      "</a:t>
            </a:r>
            <a:r>
              <a:rPr lang="en-US" sz="1400" b="1" dirty="0" err="1">
                <a:solidFill>
                  <a:schemeClr val="accent6"/>
                </a:solidFill>
                <a:latin typeface="Consolas" panose="020B0609020204030204" pitchFamily="49" charset="0"/>
              </a:rPr>
              <a:t>botId</a:t>
            </a:r>
            <a:r>
              <a:rPr lang="en-US" sz="1400" dirty="0">
                <a:solidFill>
                  <a:schemeClr val="tx1">
                    <a:lumMod val="75000"/>
                    <a:lumOff val="25000"/>
                  </a:schemeClr>
                </a:solidFill>
                <a:latin typeface="Consolas" panose="020B0609020204030204" pitchFamily="49" charset="0"/>
              </a:rPr>
              <a:t>": "%MICROSOFT-APP-ID-REGISTERED-WITH-BOT-FRAMEWORK%",</a:t>
            </a:r>
          </a:p>
          <a:p>
            <a:pPr>
              <a:tabLst>
                <a:tab pos="179388" algn="l"/>
                <a:tab pos="360363" algn="l"/>
                <a:tab pos="539750" algn="l"/>
                <a:tab pos="720725" algn="l"/>
              </a:tabLst>
            </a:pPr>
            <a:r>
              <a:rPr lang="en-US" sz="1400" dirty="0">
                <a:solidFill>
                  <a:schemeClr val="tx1">
                    <a:lumMod val="75000"/>
                    <a:lumOff val="25000"/>
                  </a:schemeClr>
                </a:solidFill>
                <a:latin typeface="Consolas" panose="020B0609020204030204" pitchFamily="49" charset="0"/>
              </a:rPr>
              <a:t>      "</a:t>
            </a:r>
            <a:r>
              <a:rPr lang="en-US" sz="1400" b="1" dirty="0">
                <a:solidFill>
                  <a:schemeClr val="accent6"/>
                </a:solidFill>
                <a:latin typeface="Consolas" panose="020B0609020204030204" pitchFamily="49" charset="0"/>
              </a:rPr>
              <a:t>scopes</a:t>
            </a:r>
            <a:r>
              <a:rPr lang="en-US" sz="1400" dirty="0">
                <a:solidFill>
                  <a:schemeClr val="tx1">
                    <a:lumMod val="75000"/>
                    <a:lumOff val="25000"/>
                  </a:schemeClr>
                </a:solidFill>
                <a:latin typeface="Consolas" panose="020B0609020204030204" pitchFamily="49" charset="0"/>
              </a:rPr>
              <a:t>": ["team", "personal"],</a:t>
            </a:r>
          </a:p>
          <a:p>
            <a:pPr>
              <a:tabLst>
                <a:tab pos="179388" algn="l"/>
                <a:tab pos="360363" algn="l"/>
                <a:tab pos="539750" algn="l"/>
                <a:tab pos="720725" algn="l"/>
              </a:tabLst>
            </a:pPr>
            <a:r>
              <a:rPr lang="en-US" sz="1400" dirty="0">
                <a:solidFill>
                  <a:schemeClr val="tx1">
                    <a:lumMod val="75000"/>
                    <a:lumOff val="25000"/>
                  </a:schemeClr>
                </a:solidFill>
                <a:latin typeface="Consolas" panose="020B0609020204030204" pitchFamily="49" charset="0"/>
              </a:rPr>
              <a:t>      "</a:t>
            </a:r>
            <a:r>
              <a:rPr lang="en-US" sz="1400" b="1" dirty="0">
                <a:solidFill>
                  <a:schemeClr val="accent6"/>
                </a:solidFill>
                <a:latin typeface="Consolas" panose="020B0609020204030204" pitchFamily="49" charset="0"/>
              </a:rPr>
              <a:t>commands</a:t>
            </a:r>
            <a:r>
              <a:rPr lang="en-US" sz="1400" dirty="0">
                <a:solidFill>
                  <a:schemeClr val="tx1">
                    <a:lumMod val="75000"/>
                    <a:lumOff val="25000"/>
                  </a:schemeClr>
                </a:solidFill>
                <a:latin typeface="Consolas" panose="020B0609020204030204" pitchFamily="49" charset="0"/>
              </a:rPr>
              <a:t>": [</a:t>
            </a:r>
          </a:p>
          <a:p>
            <a:pPr>
              <a:tabLst>
                <a:tab pos="179388" algn="l"/>
                <a:tab pos="360363" algn="l"/>
                <a:tab pos="539750" algn="l"/>
                <a:tab pos="720725" algn="l"/>
              </a:tabLst>
            </a:pPr>
            <a:r>
              <a:rPr lang="en-US" sz="1400" dirty="0">
                <a:solidFill>
                  <a:schemeClr val="tx1">
                    <a:lumMod val="75000"/>
                    <a:lumOff val="25000"/>
                  </a:schemeClr>
                </a:solidFill>
                <a:latin typeface="Consolas" panose="020B0609020204030204" pitchFamily="49" charset="0"/>
              </a:rPr>
              <a:t>        {</a:t>
            </a:r>
          </a:p>
          <a:p>
            <a:pPr>
              <a:tabLst>
                <a:tab pos="179388" algn="l"/>
                <a:tab pos="360363" algn="l"/>
                <a:tab pos="539750" algn="l"/>
                <a:tab pos="720725" algn="l"/>
              </a:tabLst>
            </a:pPr>
            <a:r>
              <a:rPr lang="en-US" sz="1400" dirty="0">
                <a:solidFill>
                  <a:schemeClr val="tx1">
                    <a:lumMod val="75000"/>
                    <a:lumOff val="25000"/>
                  </a:schemeClr>
                </a:solidFill>
                <a:latin typeface="Consolas" panose="020B0609020204030204" pitchFamily="49" charset="0"/>
              </a:rPr>
              <a:t>          "</a:t>
            </a:r>
            <a:r>
              <a:rPr lang="en-US" sz="1400" b="1" dirty="0">
                <a:solidFill>
                  <a:schemeClr val="accent6"/>
                </a:solidFill>
                <a:latin typeface="Consolas" panose="020B0609020204030204" pitchFamily="49" charset="0"/>
              </a:rPr>
              <a:t>id</a:t>
            </a:r>
            <a:r>
              <a:rPr lang="en-US" sz="1400" dirty="0">
                <a:solidFill>
                  <a:schemeClr val="tx1">
                    <a:lumMod val="75000"/>
                    <a:lumOff val="25000"/>
                  </a:schemeClr>
                </a:solidFill>
                <a:latin typeface="Consolas" panose="020B0609020204030204" pitchFamily="49" charset="0"/>
              </a:rPr>
              <a:t>": "</a:t>
            </a:r>
            <a:r>
              <a:rPr lang="en-US" sz="1400" dirty="0" err="1">
                <a:solidFill>
                  <a:schemeClr val="tx1">
                    <a:lumMod val="75000"/>
                    <a:lumOff val="25000"/>
                  </a:schemeClr>
                </a:solidFill>
                <a:latin typeface="Consolas" panose="020B0609020204030204" pitchFamily="49" charset="0"/>
              </a:rPr>
              <a:t>exampleCmd</a:t>
            </a:r>
            <a:r>
              <a:rPr lang="en-US" sz="1400" dirty="0">
                <a:solidFill>
                  <a:schemeClr val="tx1">
                    <a:lumMod val="75000"/>
                    <a:lumOff val="25000"/>
                  </a:schemeClr>
                </a:solidFill>
                <a:latin typeface="Consolas" panose="020B0609020204030204" pitchFamily="49" charset="0"/>
              </a:rPr>
              <a:t>",</a:t>
            </a:r>
          </a:p>
          <a:p>
            <a:pPr>
              <a:tabLst>
                <a:tab pos="179388" algn="l"/>
                <a:tab pos="360363" algn="l"/>
                <a:tab pos="539750" algn="l"/>
                <a:tab pos="720725" algn="l"/>
              </a:tabLst>
            </a:pPr>
            <a:r>
              <a:rPr lang="en-US" sz="1400" dirty="0">
                <a:solidFill>
                  <a:schemeClr val="tx1">
                    <a:lumMod val="75000"/>
                    <a:lumOff val="25000"/>
                  </a:schemeClr>
                </a:solidFill>
                <a:latin typeface="Consolas" panose="020B0609020204030204" pitchFamily="49" charset="0"/>
              </a:rPr>
              <a:t>          "</a:t>
            </a:r>
            <a:r>
              <a:rPr lang="en-US" sz="1400" b="1" dirty="0">
                <a:solidFill>
                  <a:schemeClr val="accent6"/>
                </a:solidFill>
                <a:latin typeface="Consolas" panose="020B0609020204030204" pitchFamily="49" charset="0"/>
              </a:rPr>
              <a:t>title</a:t>
            </a:r>
            <a:r>
              <a:rPr lang="en-US" sz="1400" dirty="0">
                <a:solidFill>
                  <a:schemeClr val="tx1">
                    <a:lumMod val="75000"/>
                    <a:lumOff val="25000"/>
                  </a:schemeClr>
                </a:solidFill>
                <a:latin typeface="Consolas" panose="020B0609020204030204" pitchFamily="49" charset="0"/>
              </a:rPr>
              <a:t>": "Example Command",</a:t>
            </a:r>
          </a:p>
          <a:p>
            <a:pPr>
              <a:tabLst>
                <a:tab pos="179388" algn="l"/>
                <a:tab pos="360363" algn="l"/>
                <a:tab pos="539750" algn="l"/>
                <a:tab pos="720725" algn="l"/>
              </a:tabLst>
            </a:pPr>
            <a:r>
              <a:rPr lang="en-US" sz="1400" dirty="0">
                <a:solidFill>
                  <a:schemeClr val="tx1">
                    <a:lumMod val="75000"/>
                    <a:lumOff val="25000"/>
                  </a:schemeClr>
                </a:solidFill>
                <a:latin typeface="Consolas" panose="020B0609020204030204" pitchFamily="49" charset="0"/>
              </a:rPr>
              <a:t>          "description": "Command Description e.g. Search on the web",</a:t>
            </a:r>
          </a:p>
          <a:p>
            <a:pPr>
              <a:tabLst>
                <a:tab pos="179388" algn="l"/>
                <a:tab pos="360363" algn="l"/>
                <a:tab pos="539750" algn="l"/>
                <a:tab pos="720725" algn="l"/>
              </a:tabLst>
            </a:pPr>
            <a:r>
              <a:rPr lang="en-US" sz="1400" dirty="0">
                <a:solidFill>
                  <a:schemeClr val="tx1">
                    <a:lumMod val="75000"/>
                    <a:lumOff val="25000"/>
                  </a:schemeClr>
                </a:solidFill>
                <a:latin typeface="Consolas" panose="020B0609020204030204" pitchFamily="49" charset="0"/>
              </a:rPr>
              <a:t>          "</a:t>
            </a:r>
            <a:r>
              <a:rPr lang="en-US" sz="1400" dirty="0" err="1">
                <a:solidFill>
                  <a:schemeClr val="tx1">
                    <a:lumMod val="75000"/>
                    <a:lumOff val="25000"/>
                  </a:schemeClr>
                </a:solidFill>
                <a:latin typeface="Consolas" panose="020B0609020204030204" pitchFamily="49" charset="0"/>
              </a:rPr>
              <a:t>initialRun</a:t>
            </a:r>
            <a:r>
              <a:rPr lang="en-US" sz="1400" dirty="0">
                <a:solidFill>
                  <a:schemeClr val="tx1">
                    <a:lumMod val="75000"/>
                    <a:lumOff val="25000"/>
                  </a:schemeClr>
                </a:solidFill>
                <a:latin typeface="Consolas" panose="020B0609020204030204" pitchFamily="49" charset="0"/>
              </a:rPr>
              <a:t>": "true",</a:t>
            </a:r>
          </a:p>
          <a:p>
            <a:pPr>
              <a:tabLst>
                <a:tab pos="179388" algn="l"/>
                <a:tab pos="360363" algn="l"/>
                <a:tab pos="539750" algn="l"/>
                <a:tab pos="720725" algn="l"/>
              </a:tabLst>
            </a:pPr>
            <a:r>
              <a:rPr lang="en-US" sz="1400" dirty="0">
                <a:solidFill>
                  <a:schemeClr val="tx1">
                    <a:lumMod val="75000"/>
                    <a:lumOff val="25000"/>
                  </a:schemeClr>
                </a:solidFill>
                <a:latin typeface="Consolas" panose="020B0609020204030204" pitchFamily="49" charset="0"/>
              </a:rPr>
              <a:t>          "</a:t>
            </a:r>
            <a:r>
              <a:rPr lang="en-US" sz="1400" b="1" dirty="0">
                <a:solidFill>
                  <a:schemeClr val="accent6"/>
                </a:solidFill>
                <a:latin typeface="Consolas" panose="020B0609020204030204" pitchFamily="49" charset="0"/>
              </a:rPr>
              <a:t>parameters</a:t>
            </a:r>
            <a:r>
              <a:rPr lang="en-US" sz="1400" dirty="0">
                <a:solidFill>
                  <a:schemeClr val="tx1">
                    <a:lumMod val="75000"/>
                    <a:lumOff val="25000"/>
                  </a:schemeClr>
                </a:solidFill>
                <a:latin typeface="Consolas" panose="020B0609020204030204" pitchFamily="49" charset="0"/>
              </a:rPr>
              <a:t>": [</a:t>
            </a:r>
          </a:p>
          <a:p>
            <a:pPr>
              <a:tabLst>
                <a:tab pos="179388" algn="l"/>
                <a:tab pos="360363" algn="l"/>
                <a:tab pos="539750" algn="l"/>
                <a:tab pos="720725" algn="l"/>
              </a:tabLst>
            </a:pPr>
            <a:r>
              <a:rPr lang="en-US" sz="1400" dirty="0">
                <a:solidFill>
                  <a:schemeClr val="tx1">
                    <a:lumMod val="75000"/>
                    <a:lumOff val="25000"/>
                  </a:schemeClr>
                </a:solidFill>
                <a:latin typeface="Consolas" panose="020B0609020204030204" pitchFamily="49" charset="0"/>
              </a:rPr>
              <a:t>            {</a:t>
            </a:r>
          </a:p>
          <a:p>
            <a:pPr>
              <a:tabLst>
                <a:tab pos="179388" algn="l"/>
                <a:tab pos="360363" algn="l"/>
                <a:tab pos="539750" algn="l"/>
                <a:tab pos="720725" algn="l"/>
              </a:tabLst>
            </a:pPr>
            <a:r>
              <a:rPr lang="en-US" sz="1400" dirty="0">
                <a:solidFill>
                  <a:schemeClr val="tx1">
                    <a:lumMod val="75000"/>
                    <a:lumOff val="25000"/>
                  </a:schemeClr>
                </a:solidFill>
                <a:latin typeface="Consolas" panose="020B0609020204030204" pitchFamily="49" charset="0"/>
              </a:rPr>
              <a:t>              "</a:t>
            </a:r>
            <a:r>
              <a:rPr lang="en-US" sz="1400" b="1" dirty="0">
                <a:solidFill>
                  <a:schemeClr val="accent6"/>
                </a:solidFill>
                <a:latin typeface="Consolas" panose="020B0609020204030204" pitchFamily="49" charset="0"/>
              </a:rPr>
              <a:t>name</a:t>
            </a:r>
            <a:r>
              <a:rPr lang="en-US" sz="1400" dirty="0">
                <a:solidFill>
                  <a:schemeClr val="tx1">
                    <a:lumMod val="75000"/>
                    <a:lumOff val="25000"/>
                  </a:schemeClr>
                </a:solidFill>
                <a:latin typeface="Consolas" panose="020B0609020204030204" pitchFamily="49" charset="0"/>
              </a:rPr>
              <a:t>": "keyword",</a:t>
            </a:r>
          </a:p>
          <a:p>
            <a:pPr>
              <a:tabLst>
                <a:tab pos="179388" algn="l"/>
                <a:tab pos="360363" algn="l"/>
                <a:tab pos="539750" algn="l"/>
                <a:tab pos="720725" algn="l"/>
              </a:tabLst>
            </a:pPr>
            <a:r>
              <a:rPr lang="en-US" sz="1400" dirty="0">
                <a:solidFill>
                  <a:schemeClr val="tx1">
                    <a:lumMod val="75000"/>
                    <a:lumOff val="25000"/>
                  </a:schemeClr>
                </a:solidFill>
                <a:latin typeface="Consolas" panose="020B0609020204030204" pitchFamily="49" charset="0"/>
              </a:rPr>
              <a:t>              "</a:t>
            </a:r>
            <a:r>
              <a:rPr lang="en-US" sz="1400" b="1" dirty="0">
                <a:solidFill>
                  <a:schemeClr val="accent6"/>
                </a:solidFill>
                <a:latin typeface="Consolas" panose="020B0609020204030204" pitchFamily="49" charset="0"/>
              </a:rPr>
              <a:t>title</a:t>
            </a:r>
            <a:r>
              <a:rPr lang="en-US" sz="1400" dirty="0">
                <a:solidFill>
                  <a:schemeClr val="tx1">
                    <a:lumMod val="75000"/>
                    <a:lumOff val="25000"/>
                  </a:schemeClr>
                </a:solidFill>
                <a:latin typeface="Consolas" panose="020B0609020204030204" pitchFamily="49" charset="0"/>
              </a:rPr>
              <a:t>": "Search keywords",</a:t>
            </a:r>
          </a:p>
          <a:p>
            <a:pPr>
              <a:tabLst>
                <a:tab pos="179388" algn="l"/>
                <a:tab pos="360363" algn="l"/>
                <a:tab pos="539750" algn="l"/>
                <a:tab pos="720725" algn="l"/>
              </a:tabLst>
            </a:pPr>
            <a:r>
              <a:rPr lang="en-US" sz="1400" dirty="0">
                <a:solidFill>
                  <a:schemeClr val="tx1">
                    <a:lumMod val="75000"/>
                    <a:lumOff val="25000"/>
                  </a:schemeClr>
                </a:solidFill>
                <a:latin typeface="Consolas" panose="020B0609020204030204" pitchFamily="49" charset="0"/>
              </a:rPr>
              <a:t>              "description": "Enter the keywords to search for"</a:t>
            </a:r>
          </a:p>
          <a:p>
            <a:pPr>
              <a:tabLst>
                <a:tab pos="179388" algn="l"/>
                <a:tab pos="360363" algn="l"/>
                <a:tab pos="539750" algn="l"/>
                <a:tab pos="720725" algn="l"/>
              </a:tabLst>
            </a:pPr>
            <a:r>
              <a:rPr lang="en-US" sz="1400" dirty="0">
                <a:solidFill>
                  <a:schemeClr val="tx1">
                    <a:lumMod val="75000"/>
                    <a:lumOff val="25000"/>
                  </a:schemeClr>
                </a:solidFill>
                <a:latin typeface="Consolas" panose="020B0609020204030204" pitchFamily="49" charset="0"/>
              </a:rPr>
              <a:t>            }</a:t>
            </a:r>
          </a:p>
          <a:p>
            <a:pPr>
              <a:tabLst>
                <a:tab pos="179388" algn="l"/>
                <a:tab pos="360363" algn="l"/>
                <a:tab pos="539750" algn="l"/>
                <a:tab pos="720725" algn="l"/>
              </a:tabLst>
            </a:pPr>
            <a:r>
              <a:rPr lang="en-US" sz="1400" dirty="0">
                <a:solidFill>
                  <a:schemeClr val="tx1">
                    <a:lumMod val="75000"/>
                    <a:lumOff val="25000"/>
                  </a:schemeClr>
                </a:solidFill>
                <a:latin typeface="Consolas" panose="020B0609020204030204" pitchFamily="49" charset="0"/>
              </a:rPr>
              <a:t>          ]</a:t>
            </a:r>
          </a:p>
          <a:p>
            <a:pPr>
              <a:tabLst>
                <a:tab pos="179388" algn="l"/>
                <a:tab pos="360363" algn="l"/>
                <a:tab pos="539750" algn="l"/>
                <a:tab pos="720725" algn="l"/>
              </a:tabLst>
            </a:pPr>
            <a:r>
              <a:rPr lang="en-US" sz="1400" dirty="0">
                <a:solidFill>
                  <a:schemeClr val="tx1">
                    <a:lumMod val="75000"/>
                    <a:lumOff val="25000"/>
                  </a:schemeClr>
                </a:solidFill>
                <a:latin typeface="Consolas" panose="020B0609020204030204" pitchFamily="49" charset="0"/>
              </a:rPr>
              <a:t>        }</a:t>
            </a:r>
          </a:p>
          <a:p>
            <a:pPr>
              <a:tabLst>
                <a:tab pos="179388" algn="l"/>
                <a:tab pos="360363" algn="l"/>
                <a:tab pos="539750" algn="l"/>
                <a:tab pos="720725" algn="l"/>
              </a:tabLst>
            </a:pPr>
            <a:r>
              <a:rPr lang="en-US" sz="1400" dirty="0">
                <a:solidFill>
                  <a:schemeClr val="tx1">
                    <a:lumMod val="75000"/>
                    <a:lumOff val="25000"/>
                  </a:schemeClr>
                </a:solidFill>
                <a:latin typeface="Consolas" panose="020B0609020204030204" pitchFamily="49" charset="0"/>
              </a:rPr>
              <a:t>      ]</a:t>
            </a:r>
          </a:p>
          <a:p>
            <a:pPr>
              <a:tabLst>
                <a:tab pos="179388" algn="l"/>
                <a:tab pos="360363" algn="l"/>
                <a:tab pos="539750" algn="l"/>
                <a:tab pos="720725" algn="l"/>
              </a:tabLst>
            </a:pPr>
            <a:r>
              <a:rPr lang="en-US" sz="1400" dirty="0">
                <a:solidFill>
                  <a:schemeClr val="tx1">
                    <a:lumMod val="75000"/>
                    <a:lumOff val="25000"/>
                  </a:schemeClr>
                </a:solidFill>
                <a:latin typeface="Consolas" panose="020B0609020204030204" pitchFamily="49" charset="0"/>
              </a:rPr>
              <a:t>    }</a:t>
            </a:r>
          </a:p>
          <a:p>
            <a:pPr>
              <a:tabLst>
                <a:tab pos="179388" algn="l"/>
                <a:tab pos="360363" algn="l"/>
                <a:tab pos="539750" algn="l"/>
                <a:tab pos="720725" algn="l"/>
              </a:tabLst>
            </a:pPr>
            <a:r>
              <a:rPr lang="en-US" sz="1400" dirty="0">
                <a:solidFill>
                  <a:schemeClr val="tx1">
                    <a:lumMod val="75000"/>
                    <a:lumOff val="25000"/>
                  </a:schemeClr>
                </a:solidFill>
                <a:latin typeface="Consolas" panose="020B0609020204030204" pitchFamily="49" charset="0"/>
              </a:rPr>
              <a:t>  ],</a:t>
            </a:r>
            <a:endParaRPr lang="pt-PT" sz="1400" dirty="0">
              <a:solidFill>
                <a:schemeClr val="tx1">
                  <a:lumMod val="75000"/>
                  <a:lumOff val="25000"/>
                </a:schemeClr>
              </a:solidFill>
              <a:latin typeface="Consolas" panose="020B0609020204030204" pitchFamily="49" charset="0"/>
            </a:endParaRPr>
          </a:p>
        </p:txBody>
      </p:sp>
    </p:spTree>
    <p:extLst>
      <p:ext uri="{BB962C8B-B14F-4D97-AF65-F5344CB8AC3E}">
        <p14:creationId xmlns:p14="http://schemas.microsoft.com/office/powerpoint/2010/main" val="660958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103437" y="2381583"/>
            <a:ext cx="8332035" cy="683264"/>
          </a:xfrm>
        </p:spPr>
        <p:txBody>
          <a:bodyPr/>
          <a:lstStyle/>
          <a:p>
            <a:r>
              <a:rPr lang="en-US" dirty="0"/>
              <a:t>Microsoft Graph</a:t>
            </a:r>
          </a:p>
        </p:txBody>
      </p:sp>
      <p:sp>
        <p:nvSpPr>
          <p:cNvPr id="3" name="Text Placeholder 2"/>
          <p:cNvSpPr>
            <a:spLocks noGrp="1"/>
          </p:cNvSpPr>
          <p:nvPr>
            <p:ph type="body" sz="quarter" idx="12"/>
          </p:nvPr>
        </p:nvSpPr>
        <p:spPr/>
        <p:txBody>
          <a:bodyPr/>
          <a:lstStyle/>
          <a:p>
            <a:r>
              <a:rPr lang="en-US" dirty="0"/>
              <a:t>7</a:t>
            </a:r>
          </a:p>
        </p:txBody>
      </p:sp>
    </p:spTree>
    <p:extLst>
      <p:ext uri="{BB962C8B-B14F-4D97-AF65-F5344CB8AC3E}">
        <p14:creationId xmlns:p14="http://schemas.microsoft.com/office/powerpoint/2010/main" val="451188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274638" y="1212850"/>
            <a:ext cx="11602514" cy="2154436"/>
          </a:xfrm>
        </p:spPr>
        <p:txBody>
          <a:bodyPr/>
          <a:lstStyle/>
          <a:p>
            <a:pPr>
              <a:buClr>
                <a:schemeClr val="accent4"/>
              </a:buClr>
            </a:pPr>
            <a:r>
              <a:rPr lang="pt-PT" sz="3200" dirty="0">
                <a:solidFill>
                  <a:schemeClr val="tx1">
                    <a:lumMod val="65000"/>
                    <a:lumOff val="35000"/>
                  </a:schemeClr>
                </a:solidFill>
              </a:rPr>
              <a:t>Integrate with the Microsoft Graph in your Teams app</a:t>
            </a:r>
          </a:p>
          <a:p>
            <a:pPr>
              <a:buClr>
                <a:schemeClr val="accent4"/>
              </a:buClr>
            </a:pPr>
            <a:r>
              <a:rPr lang="pt-PT" sz="3200" dirty="0">
                <a:solidFill>
                  <a:schemeClr val="tx1">
                    <a:lumMod val="65000"/>
                    <a:lumOff val="35000"/>
                  </a:schemeClr>
                </a:solidFill>
              </a:rPr>
              <a:t>Leverage existing Graph APIs like emails, documents, and calendar</a:t>
            </a:r>
          </a:p>
          <a:p>
            <a:pPr>
              <a:buClr>
                <a:schemeClr val="accent4"/>
              </a:buClr>
            </a:pPr>
            <a:r>
              <a:rPr lang="pt-PT" sz="3200" dirty="0">
                <a:solidFill>
                  <a:schemeClr val="tx1">
                    <a:lumMod val="65000"/>
                    <a:lumOff val="35000"/>
                  </a:schemeClr>
                </a:solidFill>
              </a:rPr>
              <a:t>Teams-specific APIs available in Beta with more coming soon</a:t>
            </a:r>
          </a:p>
        </p:txBody>
      </p:sp>
      <p:sp>
        <p:nvSpPr>
          <p:cNvPr id="9" name="Title 8"/>
          <p:cNvSpPr>
            <a:spLocks noGrp="1"/>
          </p:cNvSpPr>
          <p:nvPr>
            <p:ph type="title"/>
          </p:nvPr>
        </p:nvSpPr>
        <p:spPr/>
        <p:txBody>
          <a:bodyPr/>
          <a:lstStyle/>
          <a:p>
            <a:r>
              <a:rPr lang="pt-PT" dirty="0"/>
              <a:t>Overview</a:t>
            </a:r>
            <a:endParaRPr lang="en-US" dirty="0"/>
          </a:p>
        </p:txBody>
      </p:sp>
      <p:sp>
        <p:nvSpPr>
          <p:cNvPr id="14" name="Footer Placeholder 3"/>
          <p:cNvSpPr>
            <a:spLocks noGrp="1"/>
          </p:cNvSpPr>
          <p:nvPr>
            <p:ph type="ftr" sz="quarter" idx="11"/>
          </p:nvPr>
        </p:nvSpPr>
        <p:spPr>
          <a:xfrm>
            <a:off x="7964488" y="295272"/>
            <a:ext cx="4197350" cy="371475"/>
          </a:xfrm>
        </p:spPr>
        <p:txBody>
          <a:bodyPr/>
          <a:lstStyle/>
          <a:p>
            <a:pPr>
              <a:defRPr/>
            </a:pPr>
            <a:r>
              <a:rPr lang="en-US" sz="14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rPr>
              <a:t>7</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solidFill>
                  <a:schemeClr val="tx1">
                    <a:lumMod val="75000"/>
                    <a:lumOff val="25000"/>
                  </a:schemeClr>
                </a:solidFill>
              </a:rPr>
              <a:t>MICROSOFT GRAPH</a:t>
            </a:r>
          </a:p>
          <a:p>
            <a:endParaRPr lang="en-US" dirty="0"/>
          </a:p>
        </p:txBody>
      </p:sp>
      <p:sp>
        <p:nvSpPr>
          <p:cNvPr id="2" name="TextBox 1">
            <a:extLst>
              <a:ext uri="{FF2B5EF4-FFF2-40B4-BE49-F238E27FC236}">
                <a16:creationId xmlns:a16="http://schemas.microsoft.com/office/drawing/2014/main" id="{15EE8308-90ED-4185-8244-E936AB9766C1}"/>
              </a:ext>
            </a:extLst>
          </p:cNvPr>
          <p:cNvSpPr txBox="1"/>
          <p:nvPr/>
        </p:nvSpPr>
        <p:spPr>
          <a:xfrm>
            <a:off x="639097" y="3367286"/>
            <a:ext cx="3749488" cy="1855893"/>
          </a:xfrm>
          <a:prstGeom prst="rect">
            <a:avLst/>
          </a:prstGeom>
          <a:noFill/>
        </p:spPr>
        <p:txBody>
          <a:bodyPr wrap="none" lIns="182880" tIns="146304" rIns="182880" bIns="146304" rtlCol="0">
            <a:spAutoFit/>
          </a:bodyPr>
          <a:lstStyle/>
          <a:p>
            <a:pPr>
              <a:lnSpc>
                <a:spcPct val="90000"/>
              </a:lnSpc>
              <a:spcAft>
                <a:spcPts val="600"/>
              </a:spcAft>
            </a:pPr>
            <a:r>
              <a:rPr lang="pt-PT" sz="2400" dirty="0">
                <a:solidFill>
                  <a:schemeClr val="accent4"/>
                </a:solidFill>
              </a:rPr>
              <a:t>Create/Get/Update Team</a:t>
            </a:r>
          </a:p>
          <a:p>
            <a:pPr>
              <a:lnSpc>
                <a:spcPct val="90000"/>
              </a:lnSpc>
              <a:spcAft>
                <a:spcPts val="600"/>
              </a:spcAft>
            </a:pPr>
            <a:r>
              <a:rPr lang="pt-PT" sz="2400" dirty="0">
                <a:solidFill>
                  <a:schemeClr val="accent4"/>
                </a:solidFill>
              </a:rPr>
              <a:t>Create/Get/List Channels</a:t>
            </a:r>
          </a:p>
          <a:p>
            <a:pPr>
              <a:lnSpc>
                <a:spcPct val="90000"/>
              </a:lnSpc>
              <a:spcAft>
                <a:spcPts val="600"/>
              </a:spcAft>
            </a:pPr>
            <a:r>
              <a:rPr lang="pt-PT" sz="2400" dirty="0">
                <a:solidFill>
                  <a:schemeClr val="accent4"/>
                </a:solidFill>
              </a:rPr>
              <a:t>Create Chat Thread</a:t>
            </a:r>
          </a:p>
          <a:p>
            <a:pPr>
              <a:lnSpc>
                <a:spcPct val="90000"/>
              </a:lnSpc>
              <a:spcAft>
                <a:spcPts val="600"/>
              </a:spcAft>
            </a:pPr>
            <a:r>
              <a:rPr lang="pt-PT" sz="2400" dirty="0">
                <a:solidFill>
                  <a:schemeClr val="accent4"/>
                </a:solidFill>
              </a:rPr>
              <a:t>Get Chat Messages</a:t>
            </a:r>
          </a:p>
        </p:txBody>
      </p:sp>
    </p:spTree>
    <p:extLst>
      <p:ext uri="{BB962C8B-B14F-4D97-AF65-F5344CB8AC3E}">
        <p14:creationId xmlns:p14="http://schemas.microsoft.com/office/powerpoint/2010/main" val="733861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103438" y="2381583"/>
            <a:ext cx="5938838" cy="683264"/>
          </a:xfrm>
        </p:spPr>
        <p:txBody>
          <a:bodyPr/>
          <a:lstStyle/>
          <a:p>
            <a:r>
              <a:rPr lang="en-US" dirty="0"/>
              <a:t>Conclusions &amp; Roadmap</a:t>
            </a:r>
          </a:p>
        </p:txBody>
      </p:sp>
      <p:sp>
        <p:nvSpPr>
          <p:cNvPr id="3" name="Text Placeholder 2"/>
          <p:cNvSpPr>
            <a:spLocks noGrp="1"/>
          </p:cNvSpPr>
          <p:nvPr>
            <p:ph type="body" sz="quarter" idx="12"/>
          </p:nvPr>
        </p:nvSpPr>
        <p:spPr/>
        <p:txBody>
          <a:bodyPr/>
          <a:lstStyle/>
          <a:p>
            <a:r>
              <a:rPr lang="en-US" dirty="0"/>
              <a:t>8</a:t>
            </a:r>
          </a:p>
        </p:txBody>
      </p:sp>
    </p:spTree>
    <p:extLst>
      <p:ext uri="{BB962C8B-B14F-4D97-AF65-F5344CB8AC3E}">
        <p14:creationId xmlns:p14="http://schemas.microsoft.com/office/powerpoint/2010/main" val="3106365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pt-PT" dirty="0"/>
              <a:t>Putting it all together</a:t>
            </a:r>
            <a:endParaRPr lang="en-US" dirty="0"/>
          </a:p>
        </p:txBody>
      </p:sp>
      <p:sp>
        <p:nvSpPr>
          <p:cNvPr id="14" name="Footer Placeholder 3"/>
          <p:cNvSpPr>
            <a:spLocks noGrp="1"/>
          </p:cNvSpPr>
          <p:nvPr>
            <p:ph type="ftr" sz="quarter" idx="11"/>
          </p:nvPr>
        </p:nvSpPr>
        <p:spPr>
          <a:xfrm>
            <a:off x="7964488" y="295272"/>
            <a:ext cx="4197350" cy="371475"/>
          </a:xfrm>
        </p:spPr>
        <p:txBody>
          <a:bodyPr/>
          <a:lstStyle/>
          <a:p>
            <a:pPr>
              <a:defRPr/>
            </a:pPr>
            <a:r>
              <a:rPr lang="en-US" sz="1400" dirty="0">
                <a:solidFill>
                  <a:schemeClr val="accent3"/>
                </a:solidFill>
                <a:latin typeface="Segoe UI Black" panose="020B0A02040204020203" pitchFamily="34" charset="0"/>
                <a:ea typeface="Segoe UI Black" panose="020B0A02040204020203" pitchFamily="34" charset="0"/>
                <a:cs typeface="Segoe UI Black" panose="020B0A02040204020203" pitchFamily="34" charset="0"/>
              </a:rPr>
              <a:t>8</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solidFill>
                  <a:schemeClr val="tx1">
                    <a:lumMod val="75000"/>
                    <a:lumOff val="25000"/>
                  </a:schemeClr>
                </a:solidFill>
              </a:rPr>
              <a:t>CONCLUSIONS &amp; ROADMAP</a:t>
            </a:r>
          </a:p>
          <a:p>
            <a:endParaRPr lang="en-US" dirty="0"/>
          </a:p>
        </p:txBody>
      </p:sp>
      <p:grpSp>
        <p:nvGrpSpPr>
          <p:cNvPr id="4" name="Group 3">
            <a:extLst>
              <a:ext uri="{FF2B5EF4-FFF2-40B4-BE49-F238E27FC236}">
                <a16:creationId xmlns:a16="http://schemas.microsoft.com/office/drawing/2014/main" id="{2A38DFC1-80B1-4253-81CD-75F753DF98E0}"/>
              </a:ext>
            </a:extLst>
          </p:cNvPr>
          <p:cNvGrpSpPr/>
          <p:nvPr/>
        </p:nvGrpSpPr>
        <p:grpSpPr>
          <a:xfrm>
            <a:off x="857615" y="1313331"/>
            <a:ext cx="10445348" cy="4966887"/>
            <a:chOff x="515971" y="990887"/>
            <a:chExt cx="7852174" cy="3733802"/>
          </a:xfrm>
        </p:grpSpPr>
        <p:sp>
          <p:nvSpPr>
            <p:cNvPr id="7" name="Rectangle 6">
              <a:extLst>
                <a:ext uri="{FF2B5EF4-FFF2-40B4-BE49-F238E27FC236}">
                  <a16:creationId xmlns:a16="http://schemas.microsoft.com/office/drawing/2014/main" id="{313CC90F-46EE-428D-A27D-22C44840D40B}"/>
                </a:ext>
              </a:extLst>
            </p:cNvPr>
            <p:cNvSpPr/>
            <p:nvPr/>
          </p:nvSpPr>
          <p:spPr>
            <a:xfrm>
              <a:off x="7055498" y="1081378"/>
              <a:ext cx="1312647" cy="1855642"/>
            </a:xfrm>
            <a:prstGeom prst="rect">
              <a:avLst/>
            </a:prstGeom>
            <a:solidFill>
              <a:schemeClr val="bg1">
                <a:lumMod val="65000"/>
              </a:schemeClr>
            </a:solid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pt-PT" sz="1100" dirty="0">
                  <a:solidFill>
                    <a:schemeClr val="tx1"/>
                  </a:solidFill>
                </a:rPr>
                <a:t>Your App</a:t>
              </a:r>
            </a:p>
          </p:txBody>
        </p:sp>
        <p:sp>
          <p:nvSpPr>
            <p:cNvPr id="8" name="Rectangle 7">
              <a:extLst>
                <a:ext uri="{FF2B5EF4-FFF2-40B4-BE49-F238E27FC236}">
                  <a16:creationId xmlns:a16="http://schemas.microsoft.com/office/drawing/2014/main" id="{D5705902-67A8-4CCA-B9DB-AFC3B19AE1C4}"/>
                </a:ext>
              </a:extLst>
            </p:cNvPr>
            <p:cNvSpPr/>
            <p:nvPr/>
          </p:nvSpPr>
          <p:spPr>
            <a:xfrm>
              <a:off x="7120782" y="2179013"/>
              <a:ext cx="1170000" cy="288000"/>
            </a:xfrm>
            <a:prstGeom prst="rect">
              <a:avLst/>
            </a:prstGeom>
            <a:solidFill>
              <a:schemeClr val="accent3">
                <a:lumMod val="60000"/>
                <a:lumOff val="4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pt-PT" sz="1100" dirty="0">
                  <a:solidFill>
                    <a:schemeClr val="tx1"/>
                  </a:solidFill>
                </a:rPr>
                <a:t>Page</a:t>
              </a:r>
            </a:p>
          </p:txBody>
        </p:sp>
        <p:sp>
          <p:nvSpPr>
            <p:cNvPr id="10" name="Rectangle 9">
              <a:extLst>
                <a:ext uri="{FF2B5EF4-FFF2-40B4-BE49-F238E27FC236}">
                  <a16:creationId xmlns:a16="http://schemas.microsoft.com/office/drawing/2014/main" id="{215F11EB-4B0B-4171-BA21-EAEB92300F49}"/>
                </a:ext>
              </a:extLst>
            </p:cNvPr>
            <p:cNvSpPr/>
            <p:nvPr/>
          </p:nvSpPr>
          <p:spPr>
            <a:xfrm>
              <a:off x="7120782" y="2559923"/>
              <a:ext cx="1170000" cy="288000"/>
            </a:xfrm>
            <a:prstGeom prst="rect">
              <a:avLst/>
            </a:prstGeom>
            <a:solidFill>
              <a:schemeClr val="accent3">
                <a:lumMod val="60000"/>
                <a:lumOff val="4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pt-PT" sz="1100" dirty="0">
                  <a:solidFill>
                    <a:schemeClr val="tx1"/>
                  </a:solidFill>
                </a:rPr>
                <a:t>Page</a:t>
              </a:r>
            </a:p>
          </p:txBody>
        </p:sp>
        <p:sp>
          <p:nvSpPr>
            <p:cNvPr id="11" name="Rectangle 10">
              <a:extLst>
                <a:ext uri="{FF2B5EF4-FFF2-40B4-BE49-F238E27FC236}">
                  <a16:creationId xmlns:a16="http://schemas.microsoft.com/office/drawing/2014/main" id="{B96A65EC-4100-47DB-ABF8-FB6800D05542}"/>
                </a:ext>
              </a:extLst>
            </p:cNvPr>
            <p:cNvSpPr/>
            <p:nvPr/>
          </p:nvSpPr>
          <p:spPr>
            <a:xfrm>
              <a:off x="7120782" y="1417193"/>
              <a:ext cx="1170000" cy="288000"/>
            </a:xfrm>
            <a:prstGeom prst="rect">
              <a:avLst/>
            </a:prstGeom>
            <a:solidFill>
              <a:schemeClr val="accent3">
                <a:lumMod val="60000"/>
                <a:lumOff val="4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pt-PT" sz="1100" dirty="0">
                  <a:solidFill>
                    <a:schemeClr val="tx1"/>
                  </a:solidFill>
                </a:rPr>
                <a:t>Bot</a:t>
              </a:r>
            </a:p>
          </p:txBody>
        </p:sp>
        <p:sp>
          <p:nvSpPr>
            <p:cNvPr id="12" name="Rectangle 11">
              <a:extLst>
                <a:ext uri="{FF2B5EF4-FFF2-40B4-BE49-F238E27FC236}">
                  <a16:creationId xmlns:a16="http://schemas.microsoft.com/office/drawing/2014/main" id="{CB14910F-0E90-4D36-AA32-1B7AB648B959}"/>
                </a:ext>
              </a:extLst>
            </p:cNvPr>
            <p:cNvSpPr/>
            <p:nvPr/>
          </p:nvSpPr>
          <p:spPr>
            <a:xfrm>
              <a:off x="7120782" y="1798103"/>
              <a:ext cx="1170000" cy="288000"/>
            </a:xfrm>
            <a:prstGeom prst="rect">
              <a:avLst/>
            </a:prstGeom>
            <a:solidFill>
              <a:schemeClr val="accent3">
                <a:lumMod val="60000"/>
                <a:lumOff val="4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pt-PT" sz="1100" dirty="0">
                  <a:solidFill>
                    <a:schemeClr val="tx1"/>
                  </a:solidFill>
                </a:rPr>
                <a:t>Connector</a:t>
              </a:r>
            </a:p>
          </p:txBody>
        </p:sp>
        <p:grpSp>
          <p:nvGrpSpPr>
            <p:cNvPr id="15" name="Group 14">
              <a:extLst>
                <a:ext uri="{FF2B5EF4-FFF2-40B4-BE49-F238E27FC236}">
                  <a16:creationId xmlns:a16="http://schemas.microsoft.com/office/drawing/2014/main" id="{7605CEB0-E486-4852-A841-F2BB0E72D772}"/>
                </a:ext>
              </a:extLst>
            </p:cNvPr>
            <p:cNvGrpSpPr/>
            <p:nvPr/>
          </p:nvGrpSpPr>
          <p:grpSpPr>
            <a:xfrm>
              <a:off x="515971" y="990887"/>
              <a:ext cx="2808000" cy="3733802"/>
              <a:chOff x="515971" y="990887"/>
              <a:chExt cx="2808000" cy="3733802"/>
            </a:xfrm>
          </p:grpSpPr>
          <p:sp>
            <p:nvSpPr>
              <p:cNvPr id="16" name="Rectangle 15">
                <a:extLst>
                  <a:ext uri="{FF2B5EF4-FFF2-40B4-BE49-F238E27FC236}">
                    <a16:creationId xmlns:a16="http://schemas.microsoft.com/office/drawing/2014/main" id="{3AF5FD89-9816-46AD-A696-3C1CD6F26DAF}"/>
                  </a:ext>
                </a:extLst>
              </p:cNvPr>
              <p:cNvSpPr/>
              <p:nvPr/>
            </p:nvSpPr>
            <p:spPr>
              <a:xfrm>
                <a:off x="515971" y="990887"/>
                <a:ext cx="2808000" cy="3733802"/>
              </a:xfrm>
              <a:prstGeom prst="rect">
                <a:avLst/>
              </a:prstGeom>
              <a:solidFill>
                <a:schemeClr val="tx1">
                  <a:lumMod val="50000"/>
                  <a:lumOff val="50000"/>
                </a:schemeClr>
              </a:solid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pt-PT" sz="1100" b="1" dirty="0">
                    <a:solidFill>
                      <a:schemeClr val="tx1">
                        <a:lumMod val="85000"/>
                        <a:lumOff val="15000"/>
                      </a:schemeClr>
                    </a:solidFill>
                  </a:rPr>
                  <a:t>Microsoft Teams</a:t>
                </a:r>
              </a:p>
            </p:txBody>
          </p:sp>
          <p:sp>
            <p:nvSpPr>
              <p:cNvPr id="17" name="Rectangle 16">
                <a:extLst>
                  <a:ext uri="{FF2B5EF4-FFF2-40B4-BE49-F238E27FC236}">
                    <a16:creationId xmlns:a16="http://schemas.microsoft.com/office/drawing/2014/main" id="{A21B7BE8-6CD2-4BAD-B71C-31A218514EDB}"/>
                  </a:ext>
                </a:extLst>
              </p:cNvPr>
              <p:cNvSpPr/>
              <p:nvPr/>
            </p:nvSpPr>
            <p:spPr>
              <a:xfrm>
                <a:off x="612067" y="2644270"/>
                <a:ext cx="2610000" cy="1800000"/>
              </a:xfrm>
              <a:prstGeom prst="rect">
                <a:avLst/>
              </a:prstGeom>
              <a:solidFill>
                <a:schemeClr val="bg1">
                  <a:lumMod val="6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pt-PT" sz="1100" dirty="0">
                    <a:solidFill>
                      <a:schemeClr val="tx1"/>
                    </a:solidFill>
                  </a:rPr>
                  <a:t>Teams</a:t>
                </a:r>
              </a:p>
            </p:txBody>
          </p:sp>
          <p:sp>
            <p:nvSpPr>
              <p:cNvPr id="18" name="Rectangle 17">
                <a:extLst>
                  <a:ext uri="{FF2B5EF4-FFF2-40B4-BE49-F238E27FC236}">
                    <a16:creationId xmlns:a16="http://schemas.microsoft.com/office/drawing/2014/main" id="{ED59C937-0563-44D9-B45D-AC50C577BD1D}"/>
                  </a:ext>
                </a:extLst>
              </p:cNvPr>
              <p:cNvSpPr/>
              <p:nvPr/>
            </p:nvSpPr>
            <p:spPr>
              <a:xfrm>
                <a:off x="702067" y="2934277"/>
                <a:ext cx="2430000" cy="1404000"/>
              </a:xfrm>
              <a:prstGeom prst="rect">
                <a:avLst/>
              </a:prstGeom>
              <a:solidFill>
                <a:schemeClr val="accent3"/>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pt-PT" sz="1100" dirty="0">
                    <a:solidFill>
                      <a:schemeClr val="tx1"/>
                    </a:solidFill>
                  </a:rPr>
                  <a:t>Team</a:t>
                </a:r>
              </a:p>
            </p:txBody>
          </p:sp>
          <p:grpSp>
            <p:nvGrpSpPr>
              <p:cNvPr id="19" name="Group 18">
                <a:extLst>
                  <a:ext uri="{FF2B5EF4-FFF2-40B4-BE49-F238E27FC236}">
                    <a16:creationId xmlns:a16="http://schemas.microsoft.com/office/drawing/2014/main" id="{7274615F-48C7-4E3C-9390-98C4B174BFBB}"/>
                  </a:ext>
                </a:extLst>
              </p:cNvPr>
              <p:cNvGrpSpPr/>
              <p:nvPr/>
            </p:nvGrpSpPr>
            <p:grpSpPr>
              <a:xfrm>
                <a:off x="785970" y="3215108"/>
                <a:ext cx="1080000" cy="1035948"/>
                <a:chOff x="3432189" y="1991270"/>
                <a:chExt cx="1080000" cy="1035948"/>
              </a:xfrm>
            </p:grpSpPr>
            <p:sp>
              <p:nvSpPr>
                <p:cNvPr id="29" name="Rectangle 28">
                  <a:extLst>
                    <a:ext uri="{FF2B5EF4-FFF2-40B4-BE49-F238E27FC236}">
                      <a16:creationId xmlns:a16="http://schemas.microsoft.com/office/drawing/2014/main" id="{7FE60703-0950-4E55-8D19-9C83428F840E}"/>
                    </a:ext>
                  </a:extLst>
                </p:cNvPr>
                <p:cNvSpPr/>
                <p:nvPr/>
              </p:nvSpPr>
              <p:spPr>
                <a:xfrm>
                  <a:off x="3432189" y="1991270"/>
                  <a:ext cx="1080000" cy="1035948"/>
                </a:xfrm>
                <a:prstGeom prst="rect">
                  <a:avLst/>
                </a:prstGeom>
                <a:solidFill>
                  <a:schemeClr val="bg1">
                    <a:lumMod val="6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pt-PT" sz="1100" dirty="0">
                      <a:solidFill>
                        <a:schemeClr val="tx1"/>
                      </a:solidFill>
                    </a:rPr>
                    <a:t>Channel</a:t>
                  </a:r>
                </a:p>
              </p:txBody>
            </p:sp>
            <p:sp>
              <p:nvSpPr>
                <p:cNvPr id="30" name="Rectangle 29">
                  <a:extLst>
                    <a:ext uri="{FF2B5EF4-FFF2-40B4-BE49-F238E27FC236}">
                      <a16:creationId xmlns:a16="http://schemas.microsoft.com/office/drawing/2014/main" id="{E55FC0E7-25FE-4F0A-A539-C7875EBF21CD}"/>
                    </a:ext>
                  </a:extLst>
                </p:cNvPr>
                <p:cNvSpPr/>
                <p:nvPr/>
              </p:nvSpPr>
              <p:spPr>
                <a:xfrm>
                  <a:off x="3522189" y="2279781"/>
                  <a:ext cx="900000" cy="288000"/>
                </a:xfrm>
                <a:prstGeom prst="rect">
                  <a:avLst/>
                </a:prstGeom>
                <a:solidFill>
                  <a:schemeClr val="accent3">
                    <a:lumMod val="60000"/>
                    <a:lumOff val="4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pt-PT" sz="1100" dirty="0">
                      <a:solidFill>
                        <a:schemeClr val="tx1"/>
                      </a:solidFill>
                    </a:rPr>
                    <a:t>Conversation</a:t>
                  </a:r>
                </a:p>
              </p:txBody>
            </p:sp>
            <p:sp>
              <p:nvSpPr>
                <p:cNvPr id="31" name="Rectangle 30">
                  <a:extLst>
                    <a:ext uri="{FF2B5EF4-FFF2-40B4-BE49-F238E27FC236}">
                      <a16:creationId xmlns:a16="http://schemas.microsoft.com/office/drawing/2014/main" id="{53B125E4-0A13-42C8-A646-40B671F1A147}"/>
                    </a:ext>
                  </a:extLst>
                </p:cNvPr>
                <p:cNvSpPr/>
                <p:nvPr/>
              </p:nvSpPr>
              <p:spPr>
                <a:xfrm>
                  <a:off x="3522189" y="2639781"/>
                  <a:ext cx="900000" cy="288000"/>
                </a:xfrm>
                <a:prstGeom prst="rect">
                  <a:avLst/>
                </a:prstGeom>
                <a:solidFill>
                  <a:schemeClr val="accent3">
                    <a:lumMod val="60000"/>
                    <a:lumOff val="4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pt-PT" sz="1100" dirty="0">
                      <a:solidFill>
                        <a:schemeClr val="tx1"/>
                      </a:solidFill>
                    </a:rPr>
                    <a:t>Tab</a:t>
                  </a:r>
                </a:p>
              </p:txBody>
            </p:sp>
          </p:grpSp>
          <p:sp>
            <p:nvSpPr>
              <p:cNvPr id="20" name="Rectangle 19">
                <a:extLst>
                  <a:ext uri="{FF2B5EF4-FFF2-40B4-BE49-F238E27FC236}">
                    <a16:creationId xmlns:a16="http://schemas.microsoft.com/office/drawing/2014/main" id="{AF5AF815-D51A-4600-AEDA-870118955FD8}"/>
                  </a:ext>
                </a:extLst>
              </p:cNvPr>
              <p:cNvSpPr/>
              <p:nvPr/>
            </p:nvSpPr>
            <p:spPr>
              <a:xfrm>
                <a:off x="612067" y="1102159"/>
                <a:ext cx="2610000" cy="1470805"/>
              </a:xfrm>
              <a:prstGeom prst="rect">
                <a:avLst/>
              </a:prstGeom>
              <a:solidFill>
                <a:schemeClr val="bg1">
                  <a:lumMod val="6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pt-PT" sz="1100" dirty="0">
                    <a:solidFill>
                      <a:schemeClr val="tx1"/>
                    </a:solidFill>
                  </a:rPr>
                  <a:t>Personal</a:t>
                </a:r>
              </a:p>
            </p:txBody>
          </p:sp>
          <p:sp>
            <p:nvSpPr>
              <p:cNvPr id="21" name="Rectangle 20">
                <a:extLst>
                  <a:ext uri="{FF2B5EF4-FFF2-40B4-BE49-F238E27FC236}">
                    <a16:creationId xmlns:a16="http://schemas.microsoft.com/office/drawing/2014/main" id="{F105BACF-F761-4041-B2F6-283575455D71}"/>
                  </a:ext>
                </a:extLst>
              </p:cNvPr>
              <p:cNvSpPr/>
              <p:nvPr/>
            </p:nvSpPr>
            <p:spPr>
              <a:xfrm>
                <a:off x="702067" y="2176270"/>
                <a:ext cx="1170000" cy="288000"/>
              </a:xfrm>
              <a:prstGeom prst="rect">
                <a:avLst/>
              </a:prstGeom>
              <a:solidFill>
                <a:schemeClr val="accent3">
                  <a:lumMod val="60000"/>
                  <a:lumOff val="4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pt-PT" sz="1100" dirty="0">
                    <a:solidFill>
                      <a:schemeClr val="tx1"/>
                    </a:solidFill>
                  </a:rPr>
                  <a:t>Tab</a:t>
                </a:r>
              </a:p>
            </p:txBody>
          </p:sp>
          <p:grpSp>
            <p:nvGrpSpPr>
              <p:cNvPr id="22" name="Group 21">
                <a:extLst>
                  <a:ext uri="{FF2B5EF4-FFF2-40B4-BE49-F238E27FC236}">
                    <a16:creationId xmlns:a16="http://schemas.microsoft.com/office/drawing/2014/main" id="{A2AD5C4E-4AC9-4AB9-AE63-9C9A91A76EEF}"/>
                  </a:ext>
                </a:extLst>
              </p:cNvPr>
              <p:cNvGrpSpPr/>
              <p:nvPr/>
            </p:nvGrpSpPr>
            <p:grpSpPr>
              <a:xfrm>
                <a:off x="1955970" y="3215108"/>
                <a:ext cx="1080000" cy="1035948"/>
                <a:chOff x="3432189" y="1991270"/>
                <a:chExt cx="1080000" cy="1035948"/>
              </a:xfrm>
            </p:grpSpPr>
            <p:sp>
              <p:nvSpPr>
                <p:cNvPr id="26" name="Rectangle 25">
                  <a:extLst>
                    <a:ext uri="{FF2B5EF4-FFF2-40B4-BE49-F238E27FC236}">
                      <a16:creationId xmlns:a16="http://schemas.microsoft.com/office/drawing/2014/main" id="{07B217CB-93F6-422D-BAF6-BD16A594C33B}"/>
                    </a:ext>
                  </a:extLst>
                </p:cNvPr>
                <p:cNvSpPr/>
                <p:nvPr/>
              </p:nvSpPr>
              <p:spPr>
                <a:xfrm>
                  <a:off x="3432189" y="1991270"/>
                  <a:ext cx="1080000" cy="1035948"/>
                </a:xfrm>
                <a:prstGeom prst="rect">
                  <a:avLst/>
                </a:prstGeom>
                <a:solidFill>
                  <a:schemeClr val="bg1">
                    <a:lumMod val="6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pt-PT" sz="1100" dirty="0">
                      <a:solidFill>
                        <a:schemeClr val="tx1"/>
                      </a:solidFill>
                    </a:rPr>
                    <a:t>Channel</a:t>
                  </a:r>
                </a:p>
              </p:txBody>
            </p:sp>
            <p:sp>
              <p:nvSpPr>
                <p:cNvPr id="27" name="Rectangle 26">
                  <a:extLst>
                    <a:ext uri="{FF2B5EF4-FFF2-40B4-BE49-F238E27FC236}">
                      <a16:creationId xmlns:a16="http://schemas.microsoft.com/office/drawing/2014/main" id="{5D70A2C2-18B2-493C-9F25-3D0605D9121C}"/>
                    </a:ext>
                  </a:extLst>
                </p:cNvPr>
                <p:cNvSpPr/>
                <p:nvPr/>
              </p:nvSpPr>
              <p:spPr>
                <a:xfrm>
                  <a:off x="3522189" y="2279781"/>
                  <a:ext cx="900000" cy="288000"/>
                </a:xfrm>
                <a:prstGeom prst="rect">
                  <a:avLst/>
                </a:prstGeom>
                <a:solidFill>
                  <a:schemeClr val="accent3">
                    <a:lumMod val="60000"/>
                    <a:lumOff val="4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pt-PT" sz="1100" dirty="0">
                      <a:solidFill>
                        <a:schemeClr val="tx1"/>
                      </a:solidFill>
                    </a:rPr>
                    <a:t>Conversation</a:t>
                  </a:r>
                </a:p>
              </p:txBody>
            </p:sp>
            <p:sp>
              <p:nvSpPr>
                <p:cNvPr id="28" name="Rectangle 27">
                  <a:extLst>
                    <a:ext uri="{FF2B5EF4-FFF2-40B4-BE49-F238E27FC236}">
                      <a16:creationId xmlns:a16="http://schemas.microsoft.com/office/drawing/2014/main" id="{26B7ACAE-5317-43A0-BCCC-B5A7D7408A37}"/>
                    </a:ext>
                  </a:extLst>
                </p:cNvPr>
                <p:cNvSpPr/>
                <p:nvPr/>
              </p:nvSpPr>
              <p:spPr>
                <a:xfrm>
                  <a:off x="3522189" y="2639781"/>
                  <a:ext cx="900000" cy="288000"/>
                </a:xfrm>
                <a:prstGeom prst="rect">
                  <a:avLst/>
                </a:prstGeom>
                <a:solidFill>
                  <a:schemeClr val="accent3">
                    <a:lumMod val="60000"/>
                    <a:lumOff val="4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pt-PT" sz="1100" dirty="0">
                      <a:solidFill>
                        <a:schemeClr val="tx1"/>
                      </a:solidFill>
                    </a:rPr>
                    <a:t>Tab</a:t>
                  </a:r>
                </a:p>
              </p:txBody>
            </p:sp>
          </p:grpSp>
          <p:sp>
            <p:nvSpPr>
              <p:cNvPr id="23" name="Rectangle 22">
                <a:extLst>
                  <a:ext uri="{FF2B5EF4-FFF2-40B4-BE49-F238E27FC236}">
                    <a16:creationId xmlns:a16="http://schemas.microsoft.com/office/drawing/2014/main" id="{FF71406D-6267-491D-B531-15C2179ABD45}"/>
                  </a:ext>
                </a:extLst>
              </p:cNvPr>
              <p:cNvSpPr/>
              <p:nvPr/>
            </p:nvSpPr>
            <p:spPr>
              <a:xfrm>
                <a:off x="1962067" y="2176270"/>
                <a:ext cx="1170000" cy="288000"/>
              </a:xfrm>
              <a:prstGeom prst="rect">
                <a:avLst/>
              </a:prstGeom>
              <a:solidFill>
                <a:schemeClr val="accent3">
                  <a:lumMod val="60000"/>
                  <a:lumOff val="4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pt-PT" sz="1100" dirty="0">
                    <a:solidFill>
                      <a:schemeClr val="tx1"/>
                    </a:solidFill>
                  </a:rPr>
                  <a:t>Tab</a:t>
                </a:r>
              </a:p>
            </p:txBody>
          </p:sp>
          <p:sp>
            <p:nvSpPr>
              <p:cNvPr id="24" name="Rectangle 23">
                <a:extLst>
                  <a:ext uri="{FF2B5EF4-FFF2-40B4-BE49-F238E27FC236}">
                    <a16:creationId xmlns:a16="http://schemas.microsoft.com/office/drawing/2014/main" id="{55A1710A-67F6-4CC5-9812-01D6B1B79EFE}"/>
                  </a:ext>
                </a:extLst>
              </p:cNvPr>
              <p:cNvSpPr/>
              <p:nvPr/>
            </p:nvSpPr>
            <p:spPr>
              <a:xfrm>
                <a:off x="702067" y="1795360"/>
                <a:ext cx="2430000" cy="288000"/>
              </a:xfrm>
              <a:prstGeom prst="rect">
                <a:avLst/>
              </a:prstGeom>
              <a:solidFill>
                <a:schemeClr val="accent3">
                  <a:lumMod val="60000"/>
                  <a:lumOff val="4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pt-PT" sz="1100" dirty="0">
                    <a:solidFill>
                      <a:schemeClr val="tx1"/>
                    </a:solidFill>
                  </a:rPr>
                  <a:t>Chat 1:1</a:t>
                </a:r>
              </a:p>
            </p:txBody>
          </p:sp>
          <p:sp>
            <p:nvSpPr>
              <p:cNvPr id="25" name="Rectangle 24">
                <a:extLst>
                  <a:ext uri="{FF2B5EF4-FFF2-40B4-BE49-F238E27FC236}">
                    <a16:creationId xmlns:a16="http://schemas.microsoft.com/office/drawing/2014/main" id="{3746A35B-1751-478E-8F3A-24C3E6E6013A}"/>
                  </a:ext>
                </a:extLst>
              </p:cNvPr>
              <p:cNvSpPr/>
              <p:nvPr/>
            </p:nvSpPr>
            <p:spPr>
              <a:xfrm>
                <a:off x="702067" y="1414450"/>
                <a:ext cx="2430000" cy="288000"/>
              </a:xfrm>
              <a:prstGeom prst="rect">
                <a:avLst/>
              </a:prstGeom>
              <a:solidFill>
                <a:schemeClr val="accent3">
                  <a:lumMod val="60000"/>
                  <a:lumOff val="4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PT" sz="1100" dirty="0">
                    <a:solidFill>
                      <a:schemeClr val="tx1"/>
                    </a:solidFill>
                  </a:rPr>
                  <a:t>Activity Feed</a:t>
                </a:r>
              </a:p>
            </p:txBody>
          </p:sp>
        </p:grpSp>
        <p:sp>
          <p:nvSpPr>
            <p:cNvPr id="32" name="Rectangle 31">
              <a:extLst>
                <a:ext uri="{FF2B5EF4-FFF2-40B4-BE49-F238E27FC236}">
                  <a16:creationId xmlns:a16="http://schemas.microsoft.com/office/drawing/2014/main" id="{F743BF6F-A29B-42E0-B1B4-A411A936035C}"/>
                </a:ext>
              </a:extLst>
            </p:cNvPr>
            <p:cNvSpPr/>
            <p:nvPr/>
          </p:nvSpPr>
          <p:spPr>
            <a:xfrm>
              <a:off x="5180202" y="1313117"/>
              <a:ext cx="1170000" cy="504000"/>
            </a:xfrm>
            <a:prstGeom prst="rect">
              <a:avLst/>
            </a:prstGeom>
            <a:solidFill>
              <a:srgbClr val="0070C0"/>
            </a:solidFill>
            <a:ln w="12700">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pt-PT" sz="1100" dirty="0">
                  <a:solidFill>
                    <a:schemeClr val="bg1"/>
                  </a:solidFill>
                </a:rPr>
                <a:t>Microsoft Bot Framework</a:t>
              </a:r>
            </a:p>
          </p:txBody>
        </p:sp>
        <p:cxnSp>
          <p:nvCxnSpPr>
            <p:cNvPr id="33" name="Straight Arrow Connector 32">
              <a:extLst>
                <a:ext uri="{FF2B5EF4-FFF2-40B4-BE49-F238E27FC236}">
                  <a16:creationId xmlns:a16="http://schemas.microsoft.com/office/drawing/2014/main" id="{AE109C21-1AFC-40D4-8B4D-76C9721DBE58}"/>
                </a:ext>
              </a:extLst>
            </p:cNvPr>
            <p:cNvCxnSpPr>
              <a:cxnSpLocks/>
              <a:stCxn id="11" idx="1"/>
              <a:endCxn id="32" idx="3"/>
            </p:cNvCxnSpPr>
            <p:nvPr/>
          </p:nvCxnSpPr>
          <p:spPr>
            <a:xfrm flipH="1">
              <a:off x="6350202" y="1561193"/>
              <a:ext cx="770580" cy="3924"/>
            </a:xfrm>
            <a:prstGeom prst="straightConnector1">
              <a:avLst/>
            </a:prstGeom>
            <a:ln w="19050">
              <a:solidFill>
                <a:srgbClr val="0070C0"/>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34" name="Group 33">
              <a:extLst>
                <a:ext uri="{FF2B5EF4-FFF2-40B4-BE49-F238E27FC236}">
                  <a16:creationId xmlns:a16="http://schemas.microsoft.com/office/drawing/2014/main" id="{7A025EF2-9372-4195-BE42-CD7C98D25EFC}"/>
                </a:ext>
              </a:extLst>
            </p:cNvPr>
            <p:cNvGrpSpPr/>
            <p:nvPr/>
          </p:nvGrpSpPr>
          <p:grpSpPr>
            <a:xfrm>
              <a:off x="3132068" y="2117169"/>
              <a:ext cx="3988714" cy="205844"/>
              <a:chOff x="3132068" y="2117169"/>
              <a:chExt cx="3988714" cy="205844"/>
            </a:xfrm>
          </p:grpSpPr>
          <p:cxnSp>
            <p:nvCxnSpPr>
              <p:cNvPr id="35" name="Straight Arrow Connector 34">
                <a:extLst>
                  <a:ext uri="{FF2B5EF4-FFF2-40B4-BE49-F238E27FC236}">
                    <a16:creationId xmlns:a16="http://schemas.microsoft.com/office/drawing/2014/main" id="{9B196047-FCA2-46CE-9FD9-A94F2757B92B}"/>
                  </a:ext>
                </a:extLst>
              </p:cNvPr>
              <p:cNvCxnSpPr>
                <a:cxnSpLocks/>
                <a:stCxn id="8" idx="1"/>
              </p:cNvCxnSpPr>
              <p:nvPr/>
            </p:nvCxnSpPr>
            <p:spPr>
              <a:xfrm flipH="1" flipV="1">
                <a:off x="3132068" y="2320271"/>
                <a:ext cx="3988714" cy="2742"/>
              </a:xfrm>
              <a:prstGeom prst="straightConnector1">
                <a:avLst/>
              </a:prstGeom>
              <a:ln w="19050">
                <a:solidFill>
                  <a:srgbClr val="EC3C01"/>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821590AD-F802-4765-BB0D-0889C5B85D48}"/>
                  </a:ext>
                </a:extLst>
              </p:cNvPr>
              <p:cNvSpPr txBox="1"/>
              <p:nvPr/>
            </p:nvSpPr>
            <p:spPr>
              <a:xfrm>
                <a:off x="5245486" y="2117169"/>
                <a:ext cx="702779" cy="190878"/>
              </a:xfrm>
              <a:prstGeom prst="rect">
                <a:avLst/>
              </a:prstGeom>
              <a:noFill/>
            </p:spPr>
            <p:txBody>
              <a:bodyPr wrap="none" rtlCol="0">
                <a:spAutoFit/>
              </a:bodyPr>
              <a:lstStyle/>
              <a:p>
                <a:r>
                  <a:rPr lang="pt-PT" sz="1000" b="1" dirty="0">
                    <a:solidFill>
                      <a:srgbClr val="EC3C01"/>
                    </a:solidFill>
                  </a:rPr>
                  <a:t>STATIC TAB</a:t>
                </a:r>
              </a:p>
            </p:txBody>
          </p:sp>
        </p:grpSp>
        <p:grpSp>
          <p:nvGrpSpPr>
            <p:cNvPr id="37" name="Group 36">
              <a:extLst>
                <a:ext uri="{FF2B5EF4-FFF2-40B4-BE49-F238E27FC236}">
                  <a16:creationId xmlns:a16="http://schemas.microsoft.com/office/drawing/2014/main" id="{32CCCF64-CB10-4957-A813-C50F63B06385}"/>
                </a:ext>
              </a:extLst>
            </p:cNvPr>
            <p:cNvGrpSpPr/>
            <p:nvPr/>
          </p:nvGrpSpPr>
          <p:grpSpPr>
            <a:xfrm>
              <a:off x="3132067" y="1349673"/>
              <a:ext cx="2048135" cy="215444"/>
              <a:chOff x="3132067" y="1349673"/>
              <a:chExt cx="2048135" cy="215444"/>
            </a:xfrm>
          </p:grpSpPr>
          <p:cxnSp>
            <p:nvCxnSpPr>
              <p:cNvPr id="38" name="Straight Arrow Connector 37">
                <a:extLst>
                  <a:ext uri="{FF2B5EF4-FFF2-40B4-BE49-F238E27FC236}">
                    <a16:creationId xmlns:a16="http://schemas.microsoft.com/office/drawing/2014/main" id="{37F9D459-4F57-4629-9B90-B2D20A604D52}"/>
                  </a:ext>
                </a:extLst>
              </p:cNvPr>
              <p:cNvCxnSpPr>
                <a:cxnSpLocks/>
                <a:stCxn id="32" idx="1"/>
                <a:endCxn id="25" idx="3"/>
              </p:cNvCxnSpPr>
              <p:nvPr/>
            </p:nvCxnSpPr>
            <p:spPr>
              <a:xfrm flipH="1" flipV="1">
                <a:off x="3132067" y="1558450"/>
                <a:ext cx="2048135" cy="6667"/>
              </a:xfrm>
              <a:prstGeom prst="straightConnector1">
                <a:avLst/>
              </a:prstGeom>
              <a:ln w="1905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D54CDA85-3C9E-4E8F-A102-69CA20F12998}"/>
                  </a:ext>
                </a:extLst>
              </p:cNvPr>
              <p:cNvSpPr txBox="1"/>
              <p:nvPr/>
            </p:nvSpPr>
            <p:spPr>
              <a:xfrm>
                <a:off x="3697130" y="1349673"/>
                <a:ext cx="819668" cy="185094"/>
              </a:xfrm>
              <a:prstGeom prst="rect">
                <a:avLst/>
              </a:prstGeom>
              <a:noFill/>
            </p:spPr>
            <p:txBody>
              <a:bodyPr wrap="none" rtlCol="0">
                <a:spAutoFit/>
              </a:bodyPr>
              <a:lstStyle/>
              <a:p>
                <a:r>
                  <a:rPr lang="pt-PT" sz="1000" b="1" dirty="0">
                    <a:solidFill>
                      <a:srgbClr val="0070C0"/>
                    </a:solidFill>
                  </a:rPr>
                  <a:t>NOTIFICATION</a:t>
                </a:r>
              </a:p>
            </p:txBody>
          </p:sp>
        </p:grpSp>
        <p:grpSp>
          <p:nvGrpSpPr>
            <p:cNvPr id="40" name="Group 39">
              <a:extLst>
                <a:ext uri="{FF2B5EF4-FFF2-40B4-BE49-F238E27FC236}">
                  <a16:creationId xmlns:a16="http://schemas.microsoft.com/office/drawing/2014/main" id="{62EBB2E3-64DD-4FF7-BDF4-43BEDDE3CD1B}"/>
                </a:ext>
              </a:extLst>
            </p:cNvPr>
            <p:cNvGrpSpPr/>
            <p:nvPr/>
          </p:nvGrpSpPr>
          <p:grpSpPr>
            <a:xfrm>
              <a:off x="2945970" y="2847923"/>
              <a:ext cx="4759812" cy="1159696"/>
              <a:chOff x="2945970" y="2847923"/>
              <a:chExt cx="4759812" cy="1159696"/>
            </a:xfrm>
          </p:grpSpPr>
          <p:sp>
            <p:nvSpPr>
              <p:cNvPr id="41" name="TextBox 40">
                <a:extLst>
                  <a:ext uri="{FF2B5EF4-FFF2-40B4-BE49-F238E27FC236}">
                    <a16:creationId xmlns:a16="http://schemas.microsoft.com/office/drawing/2014/main" id="{164CC351-9774-4AAE-8A26-53FE0CE1F431}"/>
                  </a:ext>
                </a:extLst>
              </p:cNvPr>
              <p:cNvSpPr txBox="1"/>
              <p:nvPr/>
            </p:nvSpPr>
            <p:spPr>
              <a:xfrm>
                <a:off x="5062680" y="3814856"/>
                <a:ext cx="1072727" cy="185094"/>
              </a:xfrm>
              <a:prstGeom prst="rect">
                <a:avLst/>
              </a:prstGeom>
              <a:noFill/>
            </p:spPr>
            <p:txBody>
              <a:bodyPr wrap="none" rtlCol="0">
                <a:spAutoFit/>
              </a:bodyPr>
              <a:lstStyle/>
              <a:p>
                <a:r>
                  <a:rPr lang="pt-PT" sz="1000" b="1" dirty="0">
                    <a:solidFill>
                      <a:srgbClr val="EC3C01"/>
                    </a:solidFill>
                  </a:rPr>
                  <a:t>CONFIGURABLE TAB</a:t>
                </a:r>
              </a:p>
            </p:txBody>
          </p:sp>
          <p:cxnSp>
            <p:nvCxnSpPr>
              <p:cNvPr id="42" name="Connector: Elbow 41">
                <a:extLst>
                  <a:ext uri="{FF2B5EF4-FFF2-40B4-BE49-F238E27FC236}">
                    <a16:creationId xmlns:a16="http://schemas.microsoft.com/office/drawing/2014/main" id="{29389535-500D-49A5-93D3-300A01F4A954}"/>
                  </a:ext>
                </a:extLst>
              </p:cNvPr>
              <p:cNvCxnSpPr>
                <a:stCxn id="10" idx="2"/>
                <a:endCxn id="28" idx="3"/>
              </p:cNvCxnSpPr>
              <p:nvPr/>
            </p:nvCxnSpPr>
            <p:spPr>
              <a:xfrm rot="5400000">
                <a:off x="4746028" y="1047865"/>
                <a:ext cx="1159696" cy="4759812"/>
              </a:xfrm>
              <a:prstGeom prst="bentConnector2">
                <a:avLst/>
              </a:prstGeom>
              <a:ln w="19050">
                <a:solidFill>
                  <a:srgbClr val="EC3C01"/>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43" name="Group 42">
              <a:extLst>
                <a:ext uri="{FF2B5EF4-FFF2-40B4-BE49-F238E27FC236}">
                  <a16:creationId xmlns:a16="http://schemas.microsoft.com/office/drawing/2014/main" id="{5E2F3563-7CF5-404D-A22C-A0320F0025C4}"/>
                </a:ext>
              </a:extLst>
            </p:cNvPr>
            <p:cNvGrpSpPr/>
            <p:nvPr/>
          </p:nvGrpSpPr>
          <p:grpSpPr>
            <a:xfrm>
              <a:off x="2945970" y="1942103"/>
              <a:ext cx="4174812" cy="1705516"/>
              <a:chOff x="2945970" y="1942103"/>
              <a:chExt cx="4174812" cy="1705516"/>
            </a:xfrm>
          </p:grpSpPr>
          <p:sp>
            <p:nvSpPr>
              <p:cNvPr id="44" name="TextBox 43">
                <a:extLst>
                  <a:ext uri="{FF2B5EF4-FFF2-40B4-BE49-F238E27FC236}">
                    <a16:creationId xmlns:a16="http://schemas.microsoft.com/office/drawing/2014/main" id="{A0CCCECF-240A-4FD2-B6A1-BD7DB5866AC6}"/>
                  </a:ext>
                </a:extLst>
              </p:cNvPr>
              <p:cNvSpPr txBox="1"/>
              <p:nvPr/>
            </p:nvSpPr>
            <p:spPr>
              <a:xfrm>
                <a:off x="4973118" y="3430776"/>
                <a:ext cx="1200461" cy="185094"/>
              </a:xfrm>
              <a:prstGeom prst="rect">
                <a:avLst/>
              </a:prstGeom>
              <a:noFill/>
            </p:spPr>
            <p:txBody>
              <a:bodyPr wrap="none" rtlCol="0">
                <a:spAutoFit/>
              </a:bodyPr>
              <a:lstStyle/>
              <a:p>
                <a:r>
                  <a:rPr lang="pt-PT" sz="1000" b="1" dirty="0">
                    <a:solidFill>
                      <a:srgbClr val="00B050"/>
                    </a:solidFill>
                  </a:rPr>
                  <a:t>ACTIONABLE MESSAGE</a:t>
                </a:r>
              </a:p>
            </p:txBody>
          </p:sp>
          <p:cxnSp>
            <p:nvCxnSpPr>
              <p:cNvPr id="45" name="Connector: Elbow 44">
                <a:extLst>
                  <a:ext uri="{FF2B5EF4-FFF2-40B4-BE49-F238E27FC236}">
                    <a16:creationId xmlns:a16="http://schemas.microsoft.com/office/drawing/2014/main" id="{F944C1CA-F9D1-484D-942C-DD00235039FB}"/>
                  </a:ext>
                </a:extLst>
              </p:cNvPr>
              <p:cNvCxnSpPr>
                <a:stCxn id="12" idx="1"/>
                <a:endCxn id="27" idx="3"/>
              </p:cNvCxnSpPr>
              <p:nvPr/>
            </p:nvCxnSpPr>
            <p:spPr>
              <a:xfrm rot="10800000" flipV="1">
                <a:off x="2945970" y="1942103"/>
                <a:ext cx="4174812" cy="1705516"/>
              </a:xfrm>
              <a:prstGeom prst="bentConnector3">
                <a:avLst>
                  <a:gd name="adj1" fmla="val 11504"/>
                </a:avLst>
              </a:prstGeom>
              <a:ln w="19050">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46" name="Group 45">
              <a:extLst>
                <a:ext uri="{FF2B5EF4-FFF2-40B4-BE49-F238E27FC236}">
                  <a16:creationId xmlns:a16="http://schemas.microsoft.com/office/drawing/2014/main" id="{BC5E5D13-EA36-4DBB-9B7F-7D2C0E706E3F}"/>
                </a:ext>
              </a:extLst>
            </p:cNvPr>
            <p:cNvGrpSpPr/>
            <p:nvPr/>
          </p:nvGrpSpPr>
          <p:grpSpPr>
            <a:xfrm>
              <a:off x="2945970" y="1565117"/>
              <a:ext cx="2234232" cy="2082502"/>
              <a:chOff x="2945970" y="1565117"/>
              <a:chExt cx="2234232" cy="2082502"/>
            </a:xfrm>
          </p:grpSpPr>
          <p:sp>
            <p:nvSpPr>
              <p:cNvPr id="47" name="TextBox 46">
                <a:extLst>
                  <a:ext uri="{FF2B5EF4-FFF2-40B4-BE49-F238E27FC236}">
                    <a16:creationId xmlns:a16="http://schemas.microsoft.com/office/drawing/2014/main" id="{C463FE3F-70F9-4B7D-8881-26D28ABC40EF}"/>
                  </a:ext>
                </a:extLst>
              </p:cNvPr>
              <p:cNvSpPr txBox="1"/>
              <p:nvPr/>
            </p:nvSpPr>
            <p:spPr>
              <a:xfrm>
                <a:off x="3708385" y="2728647"/>
                <a:ext cx="1163104" cy="300778"/>
              </a:xfrm>
              <a:prstGeom prst="rect">
                <a:avLst/>
              </a:prstGeom>
              <a:noFill/>
            </p:spPr>
            <p:txBody>
              <a:bodyPr wrap="none" rtlCol="0">
                <a:spAutoFit/>
              </a:bodyPr>
              <a:lstStyle/>
              <a:p>
                <a:pPr algn="r"/>
                <a:r>
                  <a:rPr lang="pt-PT" sz="1000" b="1" dirty="0">
                    <a:solidFill>
                      <a:srgbClr val="0070C0"/>
                    </a:solidFill>
                  </a:rPr>
                  <a:t>TEAM CHAT</a:t>
                </a:r>
              </a:p>
              <a:p>
                <a:pPr algn="r"/>
                <a:r>
                  <a:rPr lang="pt-PT" sz="1000" b="1" dirty="0">
                    <a:solidFill>
                      <a:srgbClr val="0070C0"/>
                    </a:solidFill>
                  </a:rPr>
                  <a:t>COMPOSE EXTENSION</a:t>
                </a:r>
              </a:p>
            </p:txBody>
          </p:sp>
          <p:cxnSp>
            <p:nvCxnSpPr>
              <p:cNvPr id="48" name="Connector: Elbow 47">
                <a:extLst>
                  <a:ext uri="{FF2B5EF4-FFF2-40B4-BE49-F238E27FC236}">
                    <a16:creationId xmlns:a16="http://schemas.microsoft.com/office/drawing/2014/main" id="{0F12ADA2-01A2-4D33-96D2-7766FDB0E4CE}"/>
                  </a:ext>
                </a:extLst>
              </p:cNvPr>
              <p:cNvCxnSpPr>
                <a:cxnSpLocks/>
                <a:stCxn id="32" idx="1"/>
                <a:endCxn id="27" idx="3"/>
              </p:cNvCxnSpPr>
              <p:nvPr/>
            </p:nvCxnSpPr>
            <p:spPr>
              <a:xfrm rot="10800000" flipV="1">
                <a:off x="2945970" y="1565117"/>
                <a:ext cx="2234232" cy="2082502"/>
              </a:xfrm>
              <a:prstGeom prst="bentConnector3">
                <a:avLst>
                  <a:gd name="adj1" fmla="val 13724"/>
                </a:avLst>
              </a:prstGeom>
              <a:ln w="19050">
                <a:solidFill>
                  <a:srgbClr val="0070C0"/>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id="{39C681E0-342B-462E-9EBB-D866B8E4C3A9}"/>
                </a:ext>
              </a:extLst>
            </p:cNvPr>
            <p:cNvGrpSpPr/>
            <p:nvPr/>
          </p:nvGrpSpPr>
          <p:grpSpPr>
            <a:xfrm>
              <a:off x="3132068" y="1565116"/>
              <a:ext cx="2048135" cy="555021"/>
              <a:chOff x="3132068" y="1565116"/>
              <a:chExt cx="2048135" cy="555021"/>
            </a:xfrm>
          </p:grpSpPr>
          <p:sp>
            <p:nvSpPr>
              <p:cNvPr id="50" name="TextBox 49">
                <a:extLst>
                  <a:ext uri="{FF2B5EF4-FFF2-40B4-BE49-F238E27FC236}">
                    <a16:creationId xmlns:a16="http://schemas.microsoft.com/office/drawing/2014/main" id="{190858E4-FCAE-4D0F-B031-DF52DB3FEE02}"/>
                  </a:ext>
                </a:extLst>
              </p:cNvPr>
              <p:cNvSpPr txBox="1"/>
              <p:nvPr/>
            </p:nvSpPr>
            <p:spPr>
              <a:xfrm>
                <a:off x="3671564" y="1722370"/>
                <a:ext cx="579865" cy="190879"/>
              </a:xfrm>
              <a:prstGeom prst="rect">
                <a:avLst/>
              </a:prstGeom>
              <a:noFill/>
            </p:spPr>
            <p:txBody>
              <a:bodyPr wrap="none" rtlCol="0">
                <a:spAutoFit/>
              </a:bodyPr>
              <a:lstStyle/>
              <a:p>
                <a:r>
                  <a:rPr lang="pt-PT" sz="1000" b="1" dirty="0">
                    <a:solidFill>
                      <a:srgbClr val="0070C0"/>
                    </a:solidFill>
                  </a:rPr>
                  <a:t>CHAT 1:1</a:t>
                </a:r>
              </a:p>
            </p:txBody>
          </p:sp>
          <p:cxnSp>
            <p:nvCxnSpPr>
              <p:cNvPr id="51" name="Connector: Elbow 50">
                <a:extLst>
                  <a:ext uri="{FF2B5EF4-FFF2-40B4-BE49-F238E27FC236}">
                    <a16:creationId xmlns:a16="http://schemas.microsoft.com/office/drawing/2014/main" id="{7A4D02DD-0FEF-4D1F-8BA0-83D264A50469}"/>
                  </a:ext>
                </a:extLst>
              </p:cNvPr>
              <p:cNvCxnSpPr>
                <a:cxnSpLocks/>
                <a:stCxn id="32" idx="1"/>
                <a:endCxn id="24" idx="3"/>
              </p:cNvCxnSpPr>
              <p:nvPr/>
            </p:nvCxnSpPr>
            <p:spPr>
              <a:xfrm rot="10800000" flipV="1">
                <a:off x="3132068" y="1565116"/>
                <a:ext cx="2048135" cy="374243"/>
              </a:xfrm>
              <a:prstGeom prst="bentConnector3">
                <a:avLst>
                  <a:gd name="adj1" fmla="val 23280"/>
                </a:avLst>
              </a:prstGeom>
              <a:ln w="19050">
                <a:solidFill>
                  <a:srgbClr val="0070C0"/>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BC35A663-7991-4B59-A008-F6CA3437A591}"/>
                  </a:ext>
                </a:extLst>
              </p:cNvPr>
              <p:cNvSpPr txBox="1"/>
              <p:nvPr/>
            </p:nvSpPr>
            <p:spPr>
              <a:xfrm>
                <a:off x="3440178" y="1935043"/>
                <a:ext cx="1163104" cy="185094"/>
              </a:xfrm>
              <a:prstGeom prst="rect">
                <a:avLst/>
              </a:prstGeom>
              <a:noFill/>
            </p:spPr>
            <p:txBody>
              <a:bodyPr wrap="none" rtlCol="0">
                <a:spAutoFit/>
              </a:bodyPr>
              <a:lstStyle/>
              <a:p>
                <a:r>
                  <a:rPr lang="pt-PT" sz="1000" b="1" dirty="0">
                    <a:solidFill>
                      <a:srgbClr val="0070C0"/>
                    </a:solidFill>
                  </a:rPr>
                  <a:t>COMPOSE EXTENSION</a:t>
                </a:r>
              </a:p>
            </p:txBody>
          </p:sp>
        </p:grpSp>
      </p:grpSp>
    </p:spTree>
    <p:extLst>
      <p:ext uri="{BB962C8B-B14F-4D97-AF65-F5344CB8AC3E}">
        <p14:creationId xmlns:p14="http://schemas.microsoft.com/office/powerpoint/2010/main" val="1023020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274638" y="1212850"/>
            <a:ext cx="5575556" cy="2074414"/>
          </a:xfrm>
        </p:spPr>
        <p:txBody>
          <a:bodyPr/>
          <a:lstStyle/>
          <a:p>
            <a:pPr marL="0" indent="0">
              <a:buNone/>
            </a:pPr>
            <a:r>
              <a:rPr lang="pt-PT" sz="2400" dirty="0"/>
              <a:t>Now available</a:t>
            </a:r>
          </a:p>
          <a:p>
            <a:pPr marL="0" indent="0">
              <a:buNone/>
            </a:pPr>
            <a:r>
              <a:rPr lang="pt-PT" sz="1800" dirty="0">
                <a:solidFill>
                  <a:schemeClr val="tx1">
                    <a:lumMod val="65000"/>
                    <a:lumOff val="35000"/>
                  </a:schemeClr>
                </a:solidFill>
              </a:rPr>
              <a:t>Command bar</a:t>
            </a:r>
          </a:p>
          <a:p>
            <a:pPr marL="0" indent="0">
              <a:buNone/>
            </a:pPr>
            <a:r>
              <a:rPr lang="pt-PT" sz="1800" dirty="0">
                <a:solidFill>
                  <a:schemeClr val="tx1">
                    <a:lumMod val="65000"/>
                    <a:lumOff val="35000"/>
                  </a:schemeClr>
                </a:solidFill>
              </a:rPr>
              <a:t>Lobby support</a:t>
            </a:r>
          </a:p>
          <a:p>
            <a:pPr marL="0" indent="0">
              <a:buNone/>
            </a:pPr>
            <a:r>
              <a:rPr lang="pt-PT" sz="1800" dirty="0">
                <a:solidFill>
                  <a:schemeClr val="tx1">
                    <a:lumMod val="65000"/>
                    <a:lumOff val="35000"/>
                  </a:schemeClr>
                </a:solidFill>
              </a:rPr>
              <a:t>Transfer to PSTN call</a:t>
            </a:r>
          </a:p>
          <a:p>
            <a:pPr marL="0" indent="0">
              <a:buNone/>
            </a:pPr>
            <a:r>
              <a:rPr lang="pt-PT" sz="1800" dirty="0">
                <a:solidFill>
                  <a:schemeClr val="tx1">
                    <a:lumMod val="65000"/>
                    <a:lumOff val="35000"/>
                  </a:schemeClr>
                </a:solidFill>
              </a:rPr>
              <a:t>Anonymous join call</a:t>
            </a:r>
          </a:p>
          <a:p>
            <a:pPr marL="0" indent="0">
              <a:buNone/>
            </a:pPr>
            <a:r>
              <a:rPr lang="pt-PT" sz="1800" dirty="0">
                <a:solidFill>
                  <a:schemeClr val="tx1">
                    <a:lumMod val="65000"/>
                    <a:lumOff val="35000"/>
                  </a:schemeClr>
                </a:solidFill>
              </a:rPr>
              <a:t>Safe call transfer</a:t>
            </a:r>
            <a:endParaRPr lang="pt-PT" sz="2000" dirty="0">
              <a:solidFill>
                <a:schemeClr val="tx1">
                  <a:lumMod val="65000"/>
                  <a:lumOff val="35000"/>
                </a:schemeClr>
              </a:solidFill>
            </a:endParaRPr>
          </a:p>
        </p:txBody>
      </p:sp>
      <p:sp>
        <p:nvSpPr>
          <p:cNvPr id="9" name="Title 8"/>
          <p:cNvSpPr>
            <a:spLocks noGrp="1"/>
          </p:cNvSpPr>
          <p:nvPr>
            <p:ph type="title"/>
          </p:nvPr>
        </p:nvSpPr>
        <p:spPr/>
        <p:txBody>
          <a:bodyPr/>
          <a:lstStyle/>
          <a:p>
            <a:r>
              <a:rPr lang="pt-PT" dirty="0"/>
              <a:t>Roadmap</a:t>
            </a:r>
            <a:endParaRPr lang="en-US" dirty="0"/>
          </a:p>
        </p:txBody>
      </p:sp>
      <p:sp>
        <p:nvSpPr>
          <p:cNvPr id="5" name="Footer Placeholder 3">
            <a:extLst>
              <a:ext uri="{FF2B5EF4-FFF2-40B4-BE49-F238E27FC236}">
                <a16:creationId xmlns:a16="http://schemas.microsoft.com/office/drawing/2014/main" id="{18D8C166-DFC1-4495-B15C-C4E00FAF8D8C}"/>
              </a:ext>
            </a:extLst>
          </p:cNvPr>
          <p:cNvSpPr>
            <a:spLocks noGrp="1"/>
          </p:cNvSpPr>
          <p:nvPr>
            <p:ph type="ftr" sz="quarter" idx="11"/>
          </p:nvPr>
        </p:nvSpPr>
        <p:spPr>
          <a:xfrm>
            <a:off x="7964488" y="295272"/>
            <a:ext cx="4197350" cy="371475"/>
          </a:xfrm>
        </p:spPr>
        <p:txBody>
          <a:bodyPr/>
          <a:lstStyle/>
          <a:p>
            <a:pPr>
              <a:defRPr/>
            </a:pPr>
            <a:r>
              <a:rPr lang="en-US" sz="1400" dirty="0">
                <a:solidFill>
                  <a:schemeClr val="accent3"/>
                </a:solidFill>
                <a:latin typeface="Segoe UI Black" panose="020B0A02040204020203" pitchFamily="34" charset="0"/>
                <a:ea typeface="Segoe UI Black" panose="020B0A02040204020203" pitchFamily="34" charset="0"/>
                <a:cs typeface="Segoe UI Black" panose="020B0A02040204020203" pitchFamily="34" charset="0"/>
              </a:rPr>
              <a:t>8</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solidFill>
                  <a:schemeClr val="tx1">
                    <a:lumMod val="75000"/>
                    <a:lumOff val="25000"/>
                  </a:schemeClr>
                </a:solidFill>
              </a:rPr>
              <a:t>CONCLUSIONS &amp; ROADMAP</a:t>
            </a:r>
          </a:p>
          <a:p>
            <a:endParaRPr lang="en-US" dirty="0"/>
          </a:p>
        </p:txBody>
      </p:sp>
      <p:sp>
        <p:nvSpPr>
          <p:cNvPr id="6" name="Text Placeholder 12">
            <a:extLst>
              <a:ext uri="{FF2B5EF4-FFF2-40B4-BE49-F238E27FC236}">
                <a16:creationId xmlns:a16="http://schemas.microsoft.com/office/drawing/2014/main" id="{C30D287B-DAF4-4058-AE2C-70CB95A904C2}"/>
              </a:ext>
            </a:extLst>
          </p:cNvPr>
          <p:cNvSpPr txBox="1">
            <a:spLocks/>
          </p:cNvSpPr>
          <p:nvPr/>
        </p:nvSpPr>
        <p:spPr>
          <a:xfrm>
            <a:off x="274638" y="3287264"/>
            <a:ext cx="5575556" cy="298851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7500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92515">
                      <a:srgbClr val="262626"/>
                    </a:gs>
                    <a:gs pos="7500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92515">
                      <a:srgbClr val="262626"/>
                    </a:gs>
                    <a:gs pos="7500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pt-PT" sz="2400" dirty="0"/>
              <a:t>Soon</a:t>
            </a:r>
          </a:p>
          <a:p>
            <a:pPr marL="0" indent="0">
              <a:buFont typeface="Arial" pitchFamily="34" charset="0"/>
              <a:buNone/>
            </a:pPr>
            <a:r>
              <a:rPr lang="pt-PT" sz="1800" dirty="0">
                <a:solidFill>
                  <a:schemeClr val="tx1">
                    <a:lumMod val="65000"/>
                    <a:lumOff val="35000"/>
                  </a:schemeClr>
                </a:solidFill>
              </a:rPr>
              <a:t>Federated chat between Teams and Skype for Business</a:t>
            </a:r>
          </a:p>
          <a:p>
            <a:pPr marL="0" indent="0">
              <a:buFont typeface="Arial" pitchFamily="34" charset="0"/>
              <a:buNone/>
            </a:pPr>
            <a:r>
              <a:rPr lang="pt-PT" sz="1800" dirty="0">
                <a:solidFill>
                  <a:schemeClr val="tx1">
                    <a:lumMod val="65000"/>
                    <a:lumOff val="35000"/>
                  </a:schemeClr>
                </a:solidFill>
              </a:rPr>
              <a:t>Enable call quality analytics</a:t>
            </a:r>
          </a:p>
          <a:p>
            <a:pPr marL="0" indent="0">
              <a:buFont typeface="Arial" pitchFamily="34" charset="0"/>
              <a:buNone/>
            </a:pPr>
            <a:r>
              <a:rPr lang="pt-PT" sz="1800" dirty="0">
                <a:solidFill>
                  <a:schemeClr val="tx1">
                    <a:lumMod val="65000"/>
                    <a:lumOff val="35000"/>
                  </a:schemeClr>
                </a:solidFill>
              </a:rPr>
              <a:t>Message retention policies</a:t>
            </a:r>
          </a:p>
          <a:p>
            <a:pPr marL="0" indent="0">
              <a:buFont typeface="Arial" pitchFamily="34" charset="0"/>
              <a:buNone/>
            </a:pPr>
            <a:r>
              <a:rPr lang="pt-PT" sz="1800" dirty="0">
                <a:solidFill>
                  <a:schemeClr val="tx1">
                    <a:lumMod val="65000"/>
                    <a:lumOff val="35000"/>
                  </a:schemeClr>
                </a:solidFill>
              </a:rPr>
              <a:t>Import contacts from Skype for Business</a:t>
            </a:r>
          </a:p>
          <a:p>
            <a:pPr marL="0" indent="0">
              <a:buFont typeface="Arial" pitchFamily="34" charset="0"/>
              <a:buNone/>
            </a:pPr>
            <a:r>
              <a:rPr lang="pt-PT" sz="1800" dirty="0">
                <a:solidFill>
                  <a:schemeClr val="tx1">
                    <a:lumMod val="65000"/>
                    <a:lumOff val="35000"/>
                  </a:schemeClr>
                </a:solidFill>
              </a:rPr>
              <a:t>Give and take control in sharing</a:t>
            </a:r>
          </a:p>
          <a:p>
            <a:pPr marL="0" indent="0">
              <a:buFont typeface="Arial" pitchFamily="34" charset="0"/>
              <a:buNone/>
            </a:pPr>
            <a:r>
              <a:rPr lang="pt-PT" sz="1800" dirty="0">
                <a:solidFill>
                  <a:schemeClr val="tx1">
                    <a:lumMod val="65000"/>
                    <a:lumOff val="35000"/>
                  </a:schemeClr>
                </a:solidFill>
              </a:rPr>
              <a:t>Share/mute chat</a:t>
            </a:r>
          </a:p>
          <a:p>
            <a:pPr marL="0" indent="0">
              <a:buFont typeface="Arial" pitchFamily="34" charset="0"/>
              <a:buNone/>
            </a:pPr>
            <a:r>
              <a:rPr lang="pt-PT" sz="1800" dirty="0">
                <a:solidFill>
                  <a:schemeClr val="tx1">
                    <a:lumMod val="65000"/>
                    <a:lumOff val="35000"/>
                  </a:schemeClr>
                </a:solidFill>
              </a:rPr>
              <a:t>Unified presence</a:t>
            </a:r>
          </a:p>
          <a:p>
            <a:pPr marL="0" indent="0">
              <a:buFont typeface="Arial" pitchFamily="34" charset="0"/>
              <a:buNone/>
            </a:pPr>
            <a:r>
              <a:rPr lang="pt-PT" sz="1800" dirty="0">
                <a:solidFill>
                  <a:schemeClr val="tx1">
                    <a:lumMod val="65000"/>
                    <a:lumOff val="35000"/>
                  </a:schemeClr>
                </a:solidFill>
              </a:rPr>
              <a:t>Support for contact groups</a:t>
            </a:r>
            <a:endParaRPr lang="pt-PT" sz="2000" dirty="0">
              <a:solidFill>
                <a:schemeClr val="tx1">
                  <a:lumMod val="65000"/>
                  <a:lumOff val="35000"/>
                </a:schemeClr>
              </a:solidFill>
            </a:endParaRPr>
          </a:p>
        </p:txBody>
      </p:sp>
      <p:sp>
        <p:nvSpPr>
          <p:cNvPr id="7" name="Text Placeholder 12">
            <a:extLst>
              <a:ext uri="{FF2B5EF4-FFF2-40B4-BE49-F238E27FC236}">
                <a16:creationId xmlns:a16="http://schemas.microsoft.com/office/drawing/2014/main" id="{0F60EBFA-7BCB-4A2D-B226-75770D383D5A}"/>
              </a:ext>
            </a:extLst>
          </p:cNvPr>
          <p:cNvSpPr txBox="1">
            <a:spLocks/>
          </p:cNvSpPr>
          <p:nvPr/>
        </p:nvSpPr>
        <p:spPr>
          <a:xfrm>
            <a:off x="6135330" y="1212849"/>
            <a:ext cx="5575556" cy="5121402"/>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7500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92515">
                      <a:srgbClr val="262626"/>
                    </a:gs>
                    <a:gs pos="7500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92515">
                      <a:srgbClr val="262626"/>
                    </a:gs>
                    <a:gs pos="7500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pt-PT" sz="2400" dirty="0"/>
              <a:t>Later</a:t>
            </a:r>
          </a:p>
          <a:p>
            <a:pPr marL="0" indent="0">
              <a:buFont typeface="Arial" pitchFamily="34" charset="0"/>
              <a:buNone/>
            </a:pPr>
            <a:r>
              <a:rPr lang="pt-PT" sz="1800" dirty="0">
                <a:solidFill>
                  <a:schemeClr val="tx1">
                    <a:lumMod val="65000"/>
                    <a:lumOff val="35000"/>
                  </a:schemeClr>
                </a:solidFill>
              </a:rPr>
              <a:t>Team templates</a:t>
            </a:r>
          </a:p>
          <a:p>
            <a:pPr marL="0" indent="0">
              <a:buFont typeface="Arial" pitchFamily="34" charset="0"/>
              <a:buNone/>
            </a:pPr>
            <a:r>
              <a:rPr lang="pt-PT" sz="1800" dirty="0">
                <a:solidFill>
                  <a:schemeClr val="tx1">
                    <a:lumMod val="65000"/>
                    <a:lumOff val="35000"/>
                  </a:schemeClr>
                </a:solidFill>
              </a:rPr>
              <a:t>Out of office support</a:t>
            </a:r>
          </a:p>
          <a:p>
            <a:pPr marL="0" indent="0">
              <a:buFont typeface="Arial" pitchFamily="34" charset="0"/>
              <a:buNone/>
            </a:pPr>
            <a:r>
              <a:rPr lang="pt-PT" sz="1800" dirty="0">
                <a:solidFill>
                  <a:schemeClr val="tx1">
                    <a:lumMod val="65000"/>
                    <a:lumOff val="35000"/>
                  </a:schemeClr>
                </a:solidFill>
              </a:rPr>
              <a:t>Organizational auto-attendant</a:t>
            </a:r>
          </a:p>
          <a:p>
            <a:pPr marL="0" indent="0">
              <a:buFont typeface="Arial" pitchFamily="34" charset="0"/>
              <a:buNone/>
            </a:pPr>
            <a:r>
              <a:rPr lang="pt-PT" sz="1800" dirty="0">
                <a:solidFill>
                  <a:schemeClr val="tx1">
                    <a:lumMod val="65000"/>
                    <a:lumOff val="35000"/>
                  </a:schemeClr>
                </a:solidFill>
              </a:rPr>
              <a:t>Forward group</a:t>
            </a:r>
          </a:p>
          <a:p>
            <a:pPr marL="0" indent="0">
              <a:buFont typeface="Arial" pitchFamily="34" charset="0"/>
              <a:buNone/>
            </a:pPr>
            <a:r>
              <a:rPr lang="pt-PT" sz="1800" dirty="0">
                <a:solidFill>
                  <a:schemeClr val="tx1">
                    <a:lumMod val="65000"/>
                    <a:lumOff val="35000"/>
                  </a:schemeClr>
                </a:solidFill>
              </a:rPr>
              <a:t>Do not disturb breakthrough</a:t>
            </a:r>
          </a:p>
          <a:p>
            <a:pPr marL="0" indent="0">
              <a:buFont typeface="Arial" pitchFamily="34" charset="0"/>
              <a:buNone/>
            </a:pPr>
            <a:r>
              <a:rPr lang="pt-PT" sz="1800" dirty="0">
                <a:solidFill>
                  <a:schemeClr val="tx1">
                    <a:lumMod val="65000"/>
                    <a:lumOff val="35000"/>
                  </a:schemeClr>
                </a:solidFill>
              </a:rPr>
              <a:t>Call queues</a:t>
            </a:r>
          </a:p>
          <a:p>
            <a:pPr marL="0" indent="0">
              <a:buFont typeface="Arial" pitchFamily="34" charset="0"/>
              <a:buNone/>
            </a:pPr>
            <a:r>
              <a:rPr lang="pt-PT" sz="1800" dirty="0">
                <a:solidFill>
                  <a:schemeClr val="tx1">
                    <a:lumMod val="65000"/>
                    <a:lumOff val="35000"/>
                  </a:schemeClr>
                </a:solidFill>
              </a:rPr>
              <a:t>Whiteboard and meeting notes</a:t>
            </a:r>
          </a:p>
          <a:p>
            <a:pPr marL="0" indent="0">
              <a:buFont typeface="Arial" pitchFamily="34" charset="0"/>
              <a:buNone/>
            </a:pPr>
            <a:r>
              <a:rPr lang="pt-PT" sz="1800" dirty="0">
                <a:solidFill>
                  <a:schemeClr val="tx1">
                    <a:lumMod val="65000"/>
                    <a:lumOff val="35000"/>
                  </a:schemeClr>
                </a:solidFill>
              </a:rPr>
              <a:t>PowerPoint load and share</a:t>
            </a:r>
          </a:p>
          <a:p>
            <a:pPr marL="0" indent="0">
              <a:buFont typeface="Arial" pitchFamily="34" charset="0"/>
              <a:buNone/>
            </a:pPr>
            <a:r>
              <a:rPr lang="pt-PT" sz="1800" dirty="0">
                <a:solidFill>
                  <a:schemeClr val="tx1">
                    <a:lumMod val="65000"/>
                    <a:lumOff val="35000"/>
                  </a:schemeClr>
                </a:solidFill>
              </a:rPr>
              <a:t>Escalate 1:1 chat/call to multi-party</a:t>
            </a:r>
          </a:p>
          <a:p>
            <a:pPr marL="0" indent="0">
              <a:buFont typeface="Arial" pitchFamily="34" charset="0"/>
              <a:buNone/>
            </a:pPr>
            <a:r>
              <a:rPr lang="pt-PT" sz="1800" dirty="0">
                <a:solidFill>
                  <a:schemeClr val="tx1">
                    <a:lumMod val="65000"/>
                    <a:lumOff val="35000"/>
                  </a:schemeClr>
                </a:solidFill>
              </a:rPr>
              <a:t>Large meeting support (250 participants)</a:t>
            </a:r>
          </a:p>
          <a:p>
            <a:pPr marL="0" indent="0">
              <a:buFont typeface="Arial" pitchFamily="34" charset="0"/>
              <a:buNone/>
            </a:pPr>
            <a:r>
              <a:rPr lang="pt-PT" sz="1800" dirty="0">
                <a:solidFill>
                  <a:schemeClr val="tx1">
                    <a:lumMod val="65000"/>
                    <a:lumOff val="35000"/>
                  </a:schemeClr>
                </a:solidFill>
              </a:rPr>
              <a:t>Cloud recording</a:t>
            </a:r>
          </a:p>
          <a:p>
            <a:pPr marL="0" indent="0">
              <a:buFont typeface="Arial" pitchFamily="34" charset="0"/>
              <a:buNone/>
            </a:pPr>
            <a:r>
              <a:rPr lang="pt-PT" sz="1800" dirty="0">
                <a:solidFill>
                  <a:schemeClr val="tx1">
                    <a:lumMod val="65000"/>
                    <a:lumOff val="35000"/>
                  </a:schemeClr>
                </a:solidFill>
              </a:rPr>
              <a:t>Broadcast meetings</a:t>
            </a:r>
          </a:p>
          <a:p>
            <a:pPr marL="0" indent="0">
              <a:buFont typeface="Arial" pitchFamily="34" charset="0"/>
              <a:buNone/>
            </a:pPr>
            <a:r>
              <a:rPr lang="pt-PT" sz="1800" dirty="0">
                <a:solidFill>
                  <a:schemeClr val="tx1">
                    <a:lumMod val="65000"/>
                    <a:lumOff val="35000"/>
                  </a:schemeClr>
                </a:solidFill>
              </a:rPr>
              <a:t>Calling support between Teams and Skype consumer</a:t>
            </a:r>
          </a:p>
          <a:p>
            <a:pPr marL="0" indent="0">
              <a:buFont typeface="Arial" pitchFamily="34" charset="0"/>
              <a:buNone/>
            </a:pPr>
            <a:r>
              <a:rPr lang="pt-PT" sz="1800" dirty="0">
                <a:solidFill>
                  <a:schemeClr val="tx1">
                    <a:lumMod val="65000"/>
                    <a:lumOff val="35000"/>
                  </a:schemeClr>
                </a:solidFill>
              </a:rPr>
              <a:t>Group call pickup</a:t>
            </a:r>
          </a:p>
          <a:p>
            <a:pPr marL="0" indent="0">
              <a:buFont typeface="Arial" pitchFamily="34" charset="0"/>
              <a:buNone/>
            </a:pPr>
            <a:r>
              <a:rPr lang="pt-PT" sz="1800" dirty="0">
                <a:solidFill>
                  <a:schemeClr val="tx1">
                    <a:lumMod val="65000"/>
                    <a:lumOff val="35000"/>
                  </a:schemeClr>
                </a:solidFill>
              </a:rPr>
              <a:t>Location based routing</a:t>
            </a:r>
            <a:endParaRPr lang="pt-PT" sz="2000" dirty="0">
              <a:solidFill>
                <a:schemeClr val="tx1">
                  <a:lumMod val="65000"/>
                  <a:lumOff val="35000"/>
                </a:schemeClr>
              </a:solidFill>
            </a:endParaRPr>
          </a:p>
        </p:txBody>
      </p:sp>
    </p:spTree>
    <p:extLst>
      <p:ext uri="{BB962C8B-B14F-4D97-AF65-F5344CB8AC3E}">
        <p14:creationId xmlns:p14="http://schemas.microsoft.com/office/powerpoint/2010/main" val="2416036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fade">
                                      <p:cBhvr>
                                        <p:cTn id="10" dur="500"/>
                                        <p:tgtEl>
                                          <p:spTgt spid="1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fade">
                                      <p:cBhvr>
                                        <p:cTn id="13" dur="500"/>
                                        <p:tgtEl>
                                          <p:spTgt spid="1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xEl>
                                              <p:pRg st="3" end="3"/>
                                            </p:txEl>
                                          </p:spTgt>
                                        </p:tgtEl>
                                        <p:attrNameLst>
                                          <p:attrName>style.visibility</p:attrName>
                                        </p:attrNameLst>
                                      </p:cBhvr>
                                      <p:to>
                                        <p:strVal val="visible"/>
                                      </p:to>
                                    </p:set>
                                    <p:animEffect transition="in" filter="fade">
                                      <p:cBhvr>
                                        <p:cTn id="16" dur="500"/>
                                        <p:tgtEl>
                                          <p:spTgt spid="1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animEffect transition="in" filter="fade">
                                      <p:cBhvr>
                                        <p:cTn id="19" dur="500"/>
                                        <p:tgtEl>
                                          <p:spTgt spid="1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xEl>
                                              <p:pRg st="5" end="5"/>
                                            </p:txEl>
                                          </p:spTgt>
                                        </p:tgtEl>
                                        <p:attrNameLst>
                                          <p:attrName>style.visibility</p:attrName>
                                        </p:attrNameLst>
                                      </p:cBhvr>
                                      <p:to>
                                        <p:strVal val="visible"/>
                                      </p:to>
                                    </p:set>
                                    <p:animEffect transition="in" filter="fade">
                                      <p:cBhvr>
                                        <p:cTn id="22" dur="500"/>
                                        <p:tgtEl>
                                          <p:spTgt spid="1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P spid="6" grpId="0"/>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103438" y="2381583"/>
            <a:ext cx="5938838" cy="683264"/>
          </a:xfrm>
        </p:spPr>
        <p:txBody>
          <a:bodyPr/>
          <a:lstStyle/>
          <a:p>
            <a:r>
              <a:rPr lang="en-US" dirty="0"/>
              <a:t>Resources &amp; Labs</a:t>
            </a:r>
          </a:p>
        </p:txBody>
      </p:sp>
      <p:sp>
        <p:nvSpPr>
          <p:cNvPr id="3" name="Text Placeholder 2"/>
          <p:cNvSpPr>
            <a:spLocks noGrp="1"/>
          </p:cNvSpPr>
          <p:nvPr>
            <p:ph type="body" sz="quarter" idx="12"/>
          </p:nvPr>
        </p:nvSpPr>
        <p:spPr/>
        <p:txBody>
          <a:bodyPr/>
          <a:lstStyle/>
          <a:p>
            <a:r>
              <a:rPr lang="en-US" dirty="0"/>
              <a:t>9</a:t>
            </a:r>
          </a:p>
        </p:txBody>
      </p:sp>
    </p:spTree>
    <p:extLst>
      <p:ext uri="{BB962C8B-B14F-4D97-AF65-F5344CB8AC3E}">
        <p14:creationId xmlns:p14="http://schemas.microsoft.com/office/powerpoint/2010/main" val="2423614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pt-PT" dirty="0"/>
              <a:t>Apps are part of teamwork</a:t>
            </a:r>
            <a:endParaRPr lang="en-US" dirty="0"/>
          </a:p>
        </p:txBody>
      </p:sp>
      <p:sp>
        <p:nvSpPr>
          <p:cNvPr id="14" name="Footer Placeholder 3"/>
          <p:cNvSpPr>
            <a:spLocks noGrp="1"/>
          </p:cNvSpPr>
          <p:nvPr>
            <p:ph type="ftr" sz="quarter" idx="11"/>
          </p:nvPr>
        </p:nvSpPr>
        <p:spPr>
          <a:xfrm>
            <a:off x="7964488" y="295272"/>
            <a:ext cx="4197350" cy="371475"/>
          </a:xfrm>
        </p:spPr>
        <p:txBody>
          <a:bodyPr/>
          <a:lstStyle/>
          <a:p>
            <a:pPr>
              <a:defRPr/>
            </a:pPr>
            <a:r>
              <a:rPr lang="en-US" sz="140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1</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solidFill>
                  <a:schemeClr val="tx1">
                    <a:lumMod val="75000"/>
                    <a:lumOff val="25000"/>
                  </a:schemeClr>
                </a:solidFill>
              </a:rPr>
              <a:t>APPS FOR TEAMS</a:t>
            </a:r>
          </a:p>
          <a:p>
            <a:endParaRPr lang="en-US" dirty="0"/>
          </a:p>
        </p:txBody>
      </p:sp>
      <p:sp>
        <p:nvSpPr>
          <p:cNvPr id="10" name="Text Placeholder 2">
            <a:extLst>
              <a:ext uri="{FF2B5EF4-FFF2-40B4-BE49-F238E27FC236}">
                <a16:creationId xmlns:a16="http://schemas.microsoft.com/office/drawing/2014/main" id="{63FC234E-DB48-4D72-9CF3-C44C12903BCA}"/>
              </a:ext>
            </a:extLst>
          </p:cNvPr>
          <p:cNvSpPr txBox="1">
            <a:spLocks/>
          </p:cNvSpPr>
          <p:nvPr/>
        </p:nvSpPr>
        <p:spPr>
          <a:xfrm>
            <a:off x="1419147" y="1781960"/>
            <a:ext cx="10153421" cy="2520888"/>
          </a:xfrm>
          <a:prstGeom prst="rect">
            <a:avLst/>
          </a:prstGeom>
        </p:spPr>
        <p:txBody>
          <a:bodyPr tIns="0" bIns="0" anchor="t"/>
          <a:lstStyle>
            <a:lvl1pPr marL="0" indent="0" algn="l" defTabSz="457200" rtl="0" eaLnBrk="1" latinLnBrk="0" hangingPunct="1">
              <a:spcBef>
                <a:spcPct val="20000"/>
              </a:spcBef>
              <a:buFont typeface="Arial" panose="020B0604020202020204" pitchFamily="34" charset="0"/>
              <a:buNone/>
              <a:defRPr sz="1600" kern="1200" spc="-70" baseline="0">
                <a:solidFill>
                  <a:schemeClr val="tx1">
                    <a:lumMod val="50000"/>
                    <a:lumOff val="50000"/>
                  </a:schemeClr>
                </a:solidFill>
                <a:latin typeface="+mj-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200000"/>
              </a:lnSpc>
            </a:pPr>
            <a:r>
              <a:rPr lang="en-US" sz="2800" dirty="0">
                <a:solidFill>
                  <a:schemeClr val="tx1">
                    <a:lumMod val="75000"/>
                    <a:lumOff val="25000"/>
                  </a:schemeClr>
                </a:solidFill>
                <a:latin typeface="+mn-lt"/>
                <a:ea typeface="Segoe UI" charset="0"/>
                <a:cs typeface="Segoe UI" charset="0"/>
              </a:rPr>
              <a:t>	Enable teams to make decisions and take action faster</a:t>
            </a:r>
          </a:p>
          <a:p>
            <a:pPr>
              <a:lnSpc>
                <a:spcPct val="200000"/>
              </a:lnSpc>
            </a:pPr>
            <a:r>
              <a:rPr lang="en-US" sz="2800" dirty="0">
                <a:solidFill>
                  <a:schemeClr val="tx1">
                    <a:lumMod val="75000"/>
                    <a:lumOff val="25000"/>
                  </a:schemeClr>
                </a:solidFill>
                <a:latin typeface="+mn-lt"/>
                <a:ea typeface="Segoe UI" charset="0"/>
                <a:cs typeface="Segoe UI" charset="0"/>
              </a:rPr>
              <a:t>	Reduce context switching on important tasks</a:t>
            </a:r>
          </a:p>
          <a:p>
            <a:pPr>
              <a:lnSpc>
                <a:spcPct val="200000"/>
              </a:lnSpc>
            </a:pPr>
            <a:r>
              <a:rPr lang="en-US" sz="2800" dirty="0">
                <a:solidFill>
                  <a:schemeClr val="tx1">
                    <a:lumMod val="75000"/>
                    <a:lumOff val="25000"/>
                  </a:schemeClr>
                </a:solidFill>
                <a:latin typeface="+mn-lt"/>
                <a:ea typeface="Segoe UI" charset="0"/>
                <a:cs typeface="Segoe UI" charset="0"/>
              </a:rPr>
              <a:t>	Create opportunities for collaboration around external content</a:t>
            </a:r>
          </a:p>
        </p:txBody>
      </p:sp>
      <p:pic>
        <p:nvPicPr>
          <p:cNvPr id="11" name="Graphic 10" descr="Gauge">
            <a:extLst>
              <a:ext uri="{FF2B5EF4-FFF2-40B4-BE49-F238E27FC236}">
                <a16:creationId xmlns:a16="http://schemas.microsoft.com/office/drawing/2014/main" id="{F03A7484-FFF0-445D-9CA7-C262D3AEA8D8}"/>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56376" y="1965329"/>
            <a:ext cx="608961" cy="608961"/>
          </a:xfrm>
          <a:prstGeom prst="rect">
            <a:avLst/>
          </a:prstGeom>
        </p:spPr>
      </p:pic>
      <p:pic>
        <p:nvPicPr>
          <p:cNvPr id="12" name="Graphic 11" descr="Checklist">
            <a:extLst>
              <a:ext uri="{FF2B5EF4-FFF2-40B4-BE49-F238E27FC236}">
                <a16:creationId xmlns:a16="http://schemas.microsoft.com/office/drawing/2014/main" id="{ED9E39D0-CE52-447A-8004-491FFB7707D9}"/>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91134" y="2988526"/>
            <a:ext cx="539446" cy="539446"/>
          </a:xfrm>
          <a:prstGeom prst="rect">
            <a:avLst/>
          </a:prstGeom>
        </p:spPr>
      </p:pic>
      <p:pic>
        <p:nvPicPr>
          <p:cNvPr id="15" name="Graphic 14" descr="Meeting">
            <a:extLst>
              <a:ext uri="{FF2B5EF4-FFF2-40B4-BE49-F238E27FC236}">
                <a16:creationId xmlns:a16="http://schemas.microsoft.com/office/drawing/2014/main" id="{771BFACC-116F-4F7E-957B-33A7304F7577}"/>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25512" y="3817746"/>
            <a:ext cx="670690" cy="670690"/>
          </a:xfrm>
          <a:prstGeom prst="rect">
            <a:avLst/>
          </a:prstGeom>
        </p:spPr>
      </p:pic>
      <p:sp>
        <p:nvSpPr>
          <p:cNvPr id="16" name="TextBox 15">
            <a:extLst>
              <a:ext uri="{FF2B5EF4-FFF2-40B4-BE49-F238E27FC236}">
                <a16:creationId xmlns:a16="http://schemas.microsoft.com/office/drawing/2014/main" id="{F342E431-5572-4669-9678-503F014FE8BB}"/>
              </a:ext>
            </a:extLst>
          </p:cNvPr>
          <p:cNvSpPr txBox="1"/>
          <p:nvPr/>
        </p:nvSpPr>
        <p:spPr>
          <a:xfrm>
            <a:off x="4504114" y="5301118"/>
            <a:ext cx="3661708" cy="523220"/>
          </a:xfrm>
          <a:prstGeom prst="rect">
            <a:avLst/>
          </a:prstGeom>
          <a:noFill/>
        </p:spPr>
        <p:txBody>
          <a:bodyPr wrap="none" rtlCol="0">
            <a:spAutoFit/>
          </a:bodyPr>
          <a:lstStyle/>
          <a:p>
            <a:r>
              <a:rPr lang="pt-PT" sz="2800" dirty="0">
                <a:solidFill>
                  <a:schemeClr val="accent2"/>
                </a:solidFill>
              </a:rPr>
              <a:t>Increased Productivity</a:t>
            </a:r>
          </a:p>
        </p:txBody>
      </p:sp>
    </p:spTree>
    <p:extLst>
      <p:ext uri="{BB962C8B-B14F-4D97-AF65-F5344CB8AC3E}">
        <p14:creationId xmlns:p14="http://schemas.microsoft.com/office/powerpoint/2010/main" val="3029101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xEl>
                                              <p:pRg st="1" end="1"/>
                                            </p:txEl>
                                          </p:spTgt>
                                        </p:tgtEl>
                                        <p:attrNameLst>
                                          <p:attrName>style.visibility</p:attrName>
                                        </p:attrNameLst>
                                      </p:cBhvr>
                                      <p:to>
                                        <p:strVal val="visible"/>
                                      </p:to>
                                    </p:set>
                                    <p:animEffect transition="in" filter="fade">
                                      <p:cBhvr>
                                        <p:cTn id="18" dur="500"/>
                                        <p:tgtEl>
                                          <p:spTgt spid="10">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xEl>
                                              <p:pRg st="2" end="2"/>
                                            </p:txEl>
                                          </p:spTgt>
                                        </p:tgtEl>
                                        <p:attrNameLst>
                                          <p:attrName>style.visibility</p:attrName>
                                        </p:attrNameLst>
                                      </p:cBhvr>
                                      <p:to>
                                        <p:strVal val="visible"/>
                                      </p:to>
                                    </p:set>
                                    <p:animEffect transition="in" filter="fade">
                                      <p:cBhvr>
                                        <p:cTn id="26" dur="500"/>
                                        <p:tgtEl>
                                          <p:spTgt spid="10">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pt-PT" dirty="0"/>
              <a:t>Resources</a:t>
            </a:r>
            <a:endParaRPr lang="en-US" dirty="0"/>
          </a:p>
        </p:txBody>
      </p:sp>
      <p:sp>
        <p:nvSpPr>
          <p:cNvPr id="6" name="Content Placeholder 3">
            <a:extLst>
              <a:ext uri="{FF2B5EF4-FFF2-40B4-BE49-F238E27FC236}">
                <a16:creationId xmlns:a16="http://schemas.microsoft.com/office/drawing/2014/main" id="{50DBB9D4-8E46-4C95-B0D3-AAC5B48085CF}"/>
              </a:ext>
            </a:extLst>
          </p:cNvPr>
          <p:cNvSpPr txBox="1">
            <a:spLocks/>
          </p:cNvSpPr>
          <p:nvPr/>
        </p:nvSpPr>
        <p:spPr>
          <a:xfrm>
            <a:off x="1554479" y="1343984"/>
            <a:ext cx="10411379" cy="3379156"/>
          </a:xfrm>
          <a:prstGeom prst="rect">
            <a:avLst/>
          </a:prstGeom>
        </p:spPr>
        <p:txBody>
          <a:bodyPr vert="horz" lIns="91440" tIns="45720" rIns="182880" bIns="45720" rtlCol="0" anchor="ctr"/>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l"/>
            <a:r>
              <a:rPr lang="pt-PT" sz="1600" dirty="0"/>
              <a:t>Code Samples</a:t>
            </a:r>
          </a:p>
          <a:p>
            <a:pPr algn="l"/>
            <a:r>
              <a:rPr lang="pt-PT" sz="2800" dirty="0">
                <a:hlinkClick r:id="rId2"/>
              </a:rPr>
              <a:t>https://developer.microsoft.com/en-us/microsoft-teams/gallery/?filterBy=Samples,Microsoft%20Teams</a:t>
            </a:r>
            <a:r>
              <a:rPr lang="pt-PT" sz="2800" dirty="0"/>
              <a:t> </a:t>
            </a:r>
            <a:endParaRPr lang="x-none" sz="2800" dirty="0"/>
          </a:p>
          <a:p>
            <a:pPr algn="l">
              <a:spcBef>
                <a:spcPts val="3000"/>
              </a:spcBef>
            </a:pPr>
            <a:r>
              <a:rPr lang="pt-PT" sz="1600" dirty="0"/>
              <a:t>Official Documentation</a:t>
            </a:r>
          </a:p>
          <a:p>
            <a:pPr algn="l"/>
            <a:r>
              <a:rPr lang="x-none" sz="2800" dirty="0">
                <a:hlinkClick r:id="rId3"/>
              </a:rPr>
              <a:t>http://aka.ms/TeamsDocs</a:t>
            </a:r>
            <a:endParaRPr lang="x-none" sz="2800" dirty="0"/>
          </a:p>
          <a:p>
            <a:pPr algn="l">
              <a:spcBef>
                <a:spcPts val="3000"/>
              </a:spcBef>
            </a:pPr>
            <a:r>
              <a:rPr lang="pt-PT" sz="1600" dirty="0"/>
              <a:t>YouTube Teams Channel</a:t>
            </a:r>
          </a:p>
          <a:p>
            <a:pPr algn="l"/>
            <a:r>
              <a:rPr lang="pt-PT" sz="2800" dirty="0">
                <a:solidFill>
                  <a:schemeClr val="tx1">
                    <a:lumMod val="85000"/>
                    <a:lumOff val="15000"/>
                  </a:schemeClr>
                </a:solidFill>
                <a:hlinkClick r:id="rId4"/>
              </a:rPr>
              <a:t>http://aka.ms/TeamsVideos</a:t>
            </a:r>
            <a:endParaRPr lang="pt-PT" sz="2800" dirty="0">
              <a:solidFill>
                <a:schemeClr val="tx1">
                  <a:lumMod val="85000"/>
                  <a:lumOff val="15000"/>
                </a:schemeClr>
              </a:solidFill>
            </a:endParaRPr>
          </a:p>
        </p:txBody>
      </p:sp>
      <p:pic>
        <p:nvPicPr>
          <p:cNvPr id="7" name="Picture 6">
            <a:extLst>
              <a:ext uri="{FF2B5EF4-FFF2-40B4-BE49-F238E27FC236}">
                <a16:creationId xmlns:a16="http://schemas.microsoft.com/office/drawing/2014/main" id="{B95521D5-14C1-4AAA-841F-569E18D380F7}"/>
              </a:ext>
            </a:extLst>
          </p:cNvPr>
          <p:cNvPicPr>
            <a:picLocks noChangeAspect="1"/>
          </p:cNvPicPr>
          <p:nvPr/>
        </p:nvPicPr>
        <p:blipFill>
          <a:blip r:embed="rId5">
            <a:duotone>
              <a:schemeClr val="accent2">
                <a:shade val="45000"/>
                <a:satMod val="135000"/>
              </a:schemeClr>
              <a:prstClr val="white"/>
            </a:duotone>
          </a:blip>
          <a:stretch>
            <a:fillRect/>
          </a:stretch>
        </p:blipFill>
        <p:spPr>
          <a:xfrm>
            <a:off x="607153" y="1374212"/>
            <a:ext cx="720000" cy="720000"/>
          </a:xfrm>
          <a:prstGeom prst="rect">
            <a:avLst/>
          </a:prstGeom>
        </p:spPr>
      </p:pic>
      <p:pic>
        <p:nvPicPr>
          <p:cNvPr id="8" name="Picture 7">
            <a:extLst>
              <a:ext uri="{FF2B5EF4-FFF2-40B4-BE49-F238E27FC236}">
                <a16:creationId xmlns:a16="http://schemas.microsoft.com/office/drawing/2014/main" id="{57AFD131-CBE8-48F6-A4A7-2888EC01CE58}"/>
              </a:ext>
            </a:extLst>
          </p:cNvPr>
          <p:cNvPicPr>
            <a:picLocks noChangeAspect="1"/>
          </p:cNvPicPr>
          <p:nvPr/>
        </p:nvPicPr>
        <p:blipFill>
          <a:blip r:embed="rId6">
            <a:duotone>
              <a:schemeClr val="accent2">
                <a:shade val="45000"/>
                <a:satMod val="135000"/>
              </a:schemeClr>
              <a:prstClr val="white"/>
            </a:duotone>
          </a:blip>
          <a:stretch>
            <a:fillRect/>
          </a:stretch>
        </p:blipFill>
        <p:spPr>
          <a:xfrm>
            <a:off x="607153" y="2845260"/>
            <a:ext cx="720000" cy="720000"/>
          </a:xfrm>
          <a:prstGeom prst="rect">
            <a:avLst/>
          </a:prstGeom>
        </p:spPr>
      </p:pic>
      <p:pic>
        <p:nvPicPr>
          <p:cNvPr id="10" name="Picture 9">
            <a:extLst>
              <a:ext uri="{FF2B5EF4-FFF2-40B4-BE49-F238E27FC236}">
                <a16:creationId xmlns:a16="http://schemas.microsoft.com/office/drawing/2014/main" id="{911F0C97-2EDB-4F8D-9135-4656E28BF1FF}"/>
              </a:ext>
            </a:extLst>
          </p:cNvPr>
          <p:cNvPicPr>
            <a:picLocks noChangeAspect="1"/>
          </p:cNvPicPr>
          <p:nvPr/>
        </p:nvPicPr>
        <p:blipFill>
          <a:blip r:embed="rId7">
            <a:duotone>
              <a:schemeClr val="accent2">
                <a:shade val="45000"/>
                <a:satMod val="135000"/>
              </a:schemeClr>
              <a:prstClr val="white"/>
            </a:duotone>
          </a:blip>
          <a:stretch>
            <a:fillRect/>
          </a:stretch>
        </p:blipFill>
        <p:spPr>
          <a:xfrm>
            <a:off x="607153" y="3903353"/>
            <a:ext cx="720000" cy="720000"/>
          </a:xfrm>
          <a:prstGeom prst="rect">
            <a:avLst/>
          </a:prstGeom>
        </p:spPr>
      </p:pic>
      <p:sp>
        <p:nvSpPr>
          <p:cNvPr id="12" name="Footer Placeholder 3">
            <a:extLst>
              <a:ext uri="{FF2B5EF4-FFF2-40B4-BE49-F238E27FC236}">
                <a16:creationId xmlns:a16="http://schemas.microsoft.com/office/drawing/2014/main" id="{8988A76B-BB8B-4A6E-BEB0-9CB37CD70988}"/>
              </a:ext>
            </a:extLst>
          </p:cNvPr>
          <p:cNvSpPr txBox="1">
            <a:spLocks/>
          </p:cNvSpPr>
          <p:nvPr/>
        </p:nvSpPr>
        <p:spPr>
          <a:xfrm>
            <a:off x="7964488" y="295272"/>
            <a:ext cx="4197350" cy="371475"/>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r>
              <a:rPr lang="en-US" sz="140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9</a:t>
            </a:r>
            <a:r>
              <a:rPr lang="en-US" sz="1400" dirty="0">
                <a:gradFill>
                  <a:gsLst>
                    <a:gs pos="8367">
                      <a:srgbClr val="000000"/>
                    </a:gs>
                    <a:gs pos="31000">
                      <a:srgbClr val="000000"/>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gradFill>
                  <a:gsLst>
                    <a:gs pos="8367">
                      <a:srgbClr val="000000"/>
                    </a:gs>
                    <a:gs pos="31000">
                      <a:srgbClr val="000000"/>
                    </a:gs>
                  </a:gsLst>
                  <a:lin ang="5400000" scaled="0"/>
                </a:gradFill>
              </a:rPr>
              <a:t>RESOURCES &amp; LABS</a:t>
            </a:r>
          </a:p>
          <a:p>
            <a:pPr algn="r"/>
            <a:endParaRPr lang="en-US" dirty="0"/>
          </a:p>
        </p:txBody>
      </p:sp>
    </p:spTree>
    <p:extLst>
      <p:ext uri="{BB962C8B-B14F-4D97-AF65-F5344CB8AC3E}">
        <p14:creationId xmlns:p14="http://schemas.microsoft.com/office/powerpoint/2010/main" val="271170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500"/>
                                        <p:tgtEl>
                                          <p:spTgt spid="6">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fade">
                                      <p:cBhvr>
                                        <p:cTn id="24" dur="500"/>
                                        <p:tgtEl>
                                          <p:spTgt spid="6">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nodeType="with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fade">
                                      <p:cBhvr>
                                        <p:cTn id="32" dur="500"/>
                                        <p:tgtEl>
                                          <p:spTgt spid="6">
                                            <p:txEl>
                                              <p:pRg st="4" end="4"/>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Effect transition="in" filter="fade">
                                      <p:cBhvr>
                                        <p:cTn id="35"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a:t>Lab 1</a:t>
            </a:r>
            <a:endParaRPr lang="en-US" dirty="0"/>
          </a:p>
        </p:txBody>
      </p:sp>
      <p:sp>
        <p:nvSpPr>
          <p:cNvPr id="3" name="Text Placeholder 2"/>
          <p:cNvSpPr>
            <a:spLocks noGrp="1"/>
          </p:cNvSpPr>
          <p:nvPr>
            <p:ph type="body" sz="quarter" idx="10"/>
          </p:nvPr>
        </p:nvSpPr>
        <p:spPr>
          <a:xfrm>
            <a:off x="274638" y="1212850"/>
            <a:ext cx="11887200" cy="3979551"/>
          </a:xfrm>
        </p:spPr>
        <p:txBody>
          <a:bodyPr/>
          <a:lstStyle/>
          <a:p>
            <a:r>
              <a:rPr lang="en-US" dirty="0">
                <a:solidFill>
                  <a:schemeClr val="accent2"/>
                </a:solidFill>
              </a:rPr>
              <a:t>Create a tab for Microsoft Teams</a:t>
            </a:r>
          </a:p>
          <a:p>
            <a:r>
              <a:rPr lang="en-US" sz="1800" dirty="0">
                <a:hlinkClick r:id="rId2"/>
              </a:rPr>
              <a:t>https://github.com/OfficeDev/TrainingContent/blob/master/Teams/01%20Tabs/Lab.md</a:t>
            </a:r>
            <a:r>
              <a:rPr lang="en-US" sz="1800" dirty="0"/>
              <a:t>   </a:t>
            </a:r>
          </a:p>
          <a:p>
            <a:endParaRPr lang="pt-PT" sz="1800" dirty="0"/>
          </a:p>
          <a:p>
            <a:r>
              <a:rPr lang="en-US" sz="1800" dirty="0"/>
              <a:t>In this exercise, you will create a web site to host the configuration and content pages for the Microsoft Teams tab and publish it to Azure.</a:t>
            </a:r>
          </a:p>
          <a:p>
            <a:endParaRPr lang="pt-PT" sz="1800" dirty="0"/>
          </a:p>
          <a:p>
            <a:r>
              <a:rPr lang="pt-PT" sz="2400" dirty="0">
                <a:solidFill>
                  <a:schemeClr val="tx1">
                    <a:lumMod val="75000"/>
                    <a:lumOff val="25000"/>
                  </a:schemeClr>
                </a:solidFill>
                <a:latin typeface="+mn-lt"/>
              </a:rPr>
              <a:t>Prerequisites</a:t>
            </a:r>
          </a:p>
          <a:p>
            <a:r>
              <a:rPr lang="en-US" sz="1800" dirty="0">
                <a:solidFill>
                  <a:schemeClr val="tx1">
                    <a:lumMod val="75000"/>
                    <a:lumOff val="25000"/>
                  </a:schemeClr>
                </a:solidFill>
              </a:rPr>
              <a:t>To complete the step-by-step instructions in this lab, you will need:</a:t>
            </a:r>
          </a:p>
          <a:p>
            <a:pPr marL="285750" indent="-196850">
              <a:buFont typeface="Arial" panose="020B0604020202020204" pitchFamily="34" charset="0"/>
              <a:buChar char="•"/>
            </a:pPr>
            <a:r>
              <a:rPr lang="pt-PT" sz="1600" dirty="0">
                <a:solidFill>
                  <a:schemeClr val="tx1">
                    <a:lumMod val="50000"/>
                    <a:lumOff val="50000"/>
                  </a:schemeClr>
                </a:solidFill>
              </a:rPr>
              <a:t>Office 365 Tenant and Microsoft Azure subscription</a:t>
            </a:r>
          </a:p>
          <a:p>
            <a:pPr marL="285750" indent="-196850">
              <a:buFont typeface="Arial" panose="020B0604020202020204" pitchFamily="34" charset="0"/>
              <a:buChar char="•"/>
            </a:pPr>
            <a:r>
              <a:rPr lang="pt-PT" sz="1600" dirty="0">
                <a:solidFill>
                  <a:schemeClr val="tx1">
                    <a:lumMod val="50000"/>
                    <a:lumOff val="50000"/>
                  </a:schemeClr>
                </a:solidFill>
              </a:rPr>
              <a:t>Microsoft Teams must be turned on in the tenant</a:t>
            </a:r>
          </a:p>
          <a:p>
            <a:pPr marL="285750" indent="-196850">
              <a:buFont typeface="Arial" panose="020B0604020202020204" pitchFamily="34" charset="0"/>
              <a:buChar char="•"/>
            </a:pPr>
            <a:r>
              <a:rPr lang="pt-PT" sz="1600" dirty="0">
                <a:solidFill>
                  <a:schemeClr val="tx1">
                    <a:lumMod val="50000"/>
                    <a:lumOff val="50000"/>
                  </a:schemeClr>
                </a:solidFill>
              </a:rPr>
              <a:t>Microsoft Teams must be installed</a:t>
            </a:r>
          </a:p>
          <a:p>
            <a:pPr marL="285750" indent="-196850">
              <a:buFont typeface="Arial" panose="020B0604020202020204" pitchFamily="34" charset="0"/>
              <a:buChar char="•"/>
            </a:pPr>
            <a:r>
              <a:rPr lang="pt-PT" sz="1600" dirty="0">
                <a:solidFill>
                  <a:schemeClr val="tx1">
                    <a:lumMod val="50000"/>
                    <a:lumOff val="50000"/>
                  </a:schemeClr>
                </a:solidFill>
              </a:rPr>
              <a:t>Visual Studio 2017 with ASP.NET and web application components</a:t>
            </a:r>
            <a:endParaRPr lang="en-US" sz="1800" dirty="0"/>
          </a:p>
        </p:txBody>
      </p:sp>
      <p:sp>
        <p:nvSpPr>
          <p:cNvPr id="5" name="Oval 4"/>
          <p:cNvSpPr/>
          <p:nvPr/>
        </p:nvSpPr>
        <p:spPr bwMode="auto">
          <a:xfrm>
            <a:off x="11188445" y="666747"/>
            <a:ext cx="973393" cy="972000"/>
          </a:xfrm>
          <a:prstGeom prst="ellipse">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pt-PT" sz="3200" dirty="0">
                <a:gradFill>
                  <a:gsLst>
                    <a:gs pos="0">
                      <a:srgbClr val="FFFFFF"/>
                    </a:gs>
                    <a:gs pos="100000">
                      <a:srgbClr val="FFFFFF"/>
                    </a:gs>
                  </a:gsLst>
                  <a:lin ang="5400000" scaled="0"/>
                </a:gradFill>
              </a:rPr>
              <a:t>60 </a:t>
            </a:r>
            <a:r>
              <a:rPr lang="pt-PT" sz="1600" dirty="0">
                <a:gradFill>
                  <a:gsLst>
                    <a:gs pos="0">
                      <a:srgbClr val="FFFFFF"/>
                    </a:gs>
                    <a:gs pos="100000">
                      <a:srgbClr val="FFFFFF"/>
                    </a:gs>
                  </a:gsLst>
                  <a:lin ang="5400000" scaled="0"/>
                </a:gradFill>
              </a:rPr>
              <a:t>min</a:t>
            </a:r>
            <a:endParaRPr lang="en-US" sz="3200" dirty="0">
              <a:gradFill>
                <a:gsLst>
                  <a:gs pos="0">
                    <a:srgbClr val="FFFFFF"/>
                  </a:gs>
                  <a:gs pos="100000">
                    <a:srgbClr val="FFFFFF"/>
                  </a:gs>
                </a:gsLst>
                <a:lin ang="5400000" scaled="0"/>
              </a:gradFill>
            </a:endParaRPr>
          </a:p>
        </p:txBody>
      </p:sp>
      <p:sp>
        <p:nvSpPr>
          <p:cNvPr id="6" name="Footer Placeholder 3">
            <a:extLst>
              <a:ext uri="{FF2B5EF4-FFF2-40B4-BE49-F238E27FC236}">
                <a16:creationId xmlns:a16="http://schemas.microsoft.com/office/drawing/2014/main" id="{15CEFA3E-FF3D-4B4E-A526-A98560966C4F}"/>
              </a:ext>
            </a:extLst>
          </p:cNvPr>
          <p:cNvSpPr txBox="1">
            <a:spLocks/>
          </p:cNvSpPr>
          <p:nvPr/>
        </p:nvSpPr>
        <p:spPr>
          <a:xfrm>
            <a:off x="7964488" y="295272"/>
            <a:ext cx="4197350" cy="371475"/>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r>
              <a:rPr lang="en-US" sz="140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9</a:t>
            </a:r>
            <a:r>
              <a:rPr lang="en-US" sz="1400" dirty="0">
                <a:gradFill>
                  <a:gsLst>
                    <a:gs pos="8367">
                      <a:srgbClr val="000000"/>
                    </a:gs>
                    <a:gs pos="31000">
                      <a:srgbClr val="000000"/>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gradFill>
                  <a:gsLst>
                    <a:gs pos="8367">
                      <a:srgbClr val="000000"/>
                    </a:gs>
                    <a:gs pos="31000">
                      <a:srgbClr val="000000"/>
                    </a:gs>
                  </a:gsLst>
                  <a:lin ang="5400000" scaled="0"/>
                </a:gradFill>
              </a:rPr>
              <a:t>RESOURCES &amp; LABS</a:t>
            </a:r>
          </a:p>
          <a:p>
            <a:pPr algn="r"/>
            <a:endParaRPr lang="en-US" dirty="0"/>
          </a:p>
        </p:txBody>
      </p:sp>
    </p:spTree>
    <p:extLst>
      <p:ext uri="{BB962C8B-B14F-4D97-AF65-F5344CB8AC3E}">
        <p14:creationId xmlns:p14="http://schemas.microsoft.com/office/powerpoint/2010/main" val="3306976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a:t>Lab 2</a:t>
            </a:r>
            <a:endParaRPr lang="en-US" dirty="0"/>
          </a:p>
        </p:txBody>
      </p:sp>
      <p:sp>
        <p:nvSpPr>
          <p:cNvPr id="3" name="Text Placeholder 2"/>
          <p:cNvSpPr>
            <a:spLocks noGrp="1"/>
          </p:cNvSpPr>
          <p:nvPr>
            <p:ph type="body" sz="quarter" idx="10"/>
          </p:nvPr>
        </p:nvSpPr>
        <p:spPr>
          <a:xfrm>
            <a:off x="274638" y="1212850"/>
            <a:ext cx="11887200" cy="4964436"/>
          </a:xfrm>
        </p:spPr>
        <p:txBody>
          <a:bodyPr/>
          <a:lstStyle/>
          <a:p>
            <a:r>
              <a:rPr lang="en-US" dirty="0">
                <a:solidFill>
                  <a:schemeClr val="accent2"/>
                </a:solidFill>
              </a:rPr>
              <a:t>Create Office 365 Connectors for Microsoft Teams</a:t>
            </a:r>
          </a:p>
          <a:p>
            <a:r>
              <a:rPr lang="en-US" sz="1800" dirty="0">
                <a:hlinkClick r:id="rId2"/>
              </a:rPr>
              <a:t>https://github.com/OfficeDev/TrainingContent/blob/master/Teams/02%20Connectors/Lab.md</a:t>
            </a:r>
            <a:r>
              <a:rPr lang="en-US" sz="1800" dirty="0"/>
              <a:t> </a:t>
            </a:r>
          </a:p>
          <a:p>
            <a:endParaRPr lang="pt-PT" sz="1800" dirty="0"/>
          </a:p>
          <a:p>
            <a:r>
              <a:rPr lang="en-US" sz="1800" dirty="0"/>
              <a:t>Office 365 Connectors are a great way to get useful information and content into Microsoft Teams. Any user can connect their team to services like Trello, GitHub, Bing News, Twitter, etc., and get notified of the team's activity in that service. From tracking a team's progress in Trello, to following important hashtags in Twitter, Office 365 Connectors make it easier for your team to stay in sync and get more done. Office 365 Connectors also provide a way for developers to integrate with Microsoft Teams by building custom incoming </a:t>
            </a:r>
            <a:r>
              <a:rPr lang="en-US" sz="1800" dirty="0" err="1"/>
              <a:t>webhooks</a:t>
            </a:r>
            <a:r>
              <a:rPr lang="en-US" sz="1800" dirty="0"/>
              <a:t> Connectors to generate rich cards within channels.</a:t>
            </a:r>
          </a:p>
          <a:p>
            <a:endParaRPr lang="pt-PT" sz="1800" dirty="0"/>
          </a:p>
          <a:p>
            <a:r>
              <a:rPr lang="pt-PT" sz="2400" dirty="0">
                <a:solidFill>
                  <a:schemeClr val="tx1">
                    <a:lumMod val="75000"/>
                    <a:lumOff val="25000"/>
                  </a:schemeClr>
                </a:solidFill>
                <a:latin typeface="+mn-lt"/>
              </a:rPr>
              <a:t>Prerequisites</a:t>
            </a:r>
          </a:p>
          <a:p>
            <a:r>
              <a:rPr lang="en-US" sz="1800" dirty="0">
                <a:solidFill>
                  <a:schemeClr val="tx1">
                    <a:lumMod val="75000"/>
                    <a:lumOff val="25000"/>
                  </a:schemeClr>
                </a:solidFill>
              </a:rPr>
              <a:t>To complete the step-by-step instructions in this lab, you will need:</a:t>
            </a:r>
          </a:p>
          <a:p>
            <a:pPr marL="285750" indent="-196850">
              <a:buFont typeface="Arial" panose="020B0604020202020204" pitchFamily="34" charset="0"/>
              <a:buChar char="•"/>
            </a:pPr>
            <a:r>
              <a:rPr lang="pt-PT" sz="1600" dirty="0">
                <a:solidFill>
                  <a:schemeClr val="tx1">
                    <a:lumMod val="50000"/>
                    <a:lumOff val="50000"/>
                  </a:schemeClr>
                </a:solidFill>
              </a:rPr>
              <a:t>Office 365 Tenant and Microsoft Azure subscription</a:t>
            </a:r>
          </a:p>
          <a:p>
            <a:pPr marL="285750" indent="-196850">
              <a:buFont typeface="Arial" panose="020B0604020202020204" pitchFamily="34" charset="0"/>
              <a:buChar char="•"/>
            </a:pPr>
            <a:r>
              <a:rPr lang="pt-PT" sz="1600" dirty="0">
                <a:solidFill>
                  <a:schemeClr val="tx1">
                    <a:lumMod val="50000"/>
                    <a:lumOff val="50000"/>
                  </a:schemeClr>
                </a:solidFill>
              </a:rPr>
              <a:t>Microsoft Teams must be turned on in the tenant</a:t>
            </a:r>
          </a:p>
          <a:p>
            <a:pPr marL="285750" indent="-196850">
              <a:buFont typeface="Arial" panose="020B0604020202020204" pitchFamily="34" charset="0"/>
              <a:buChar char="•"/>
            </a:pPr>
            <a:r>
              <a:rPr lang="pt-PT" sz="1600" dirty="0">
                <a:solidFill>
                  <a:schemeClr val="tx1">
                    <a:lumMod val="50000"/>
                    <a:lumOff val="50000"/>
                  </a:schemeClr>
                </a:solidFill>
              </a:rPr>
              <a:t>Microsoft Teams must be installed</a:t>
            </a:r>
          </a:p>
          <a:p>
            <a:pPr marL="285750" indent="-196850">
              <a:buFont typeface="Arial" panose="020B0604020202020204" pitchFamily="34" charset="0"/>
              <a:buChar char="•"/>
            </a:pPr>
            <a:r>
              <a:rPr lang="pt-PT" sz="1600" dirty="0">
                <a:solidFill>
                  <a:schemeClr val="tx1">
                    <a:lumMod val="50000"/>
                    <a:lumOff val="50000"/>
                  </a:schemeClr>
                </a:solidFill>
              </a:rPr>
              <a:t>Curl must be installed</a:t>
            </a:r>
          </a:p>
          <a:p>
            <a:pPr marL="285750" indent="-196850">
              <a:buFont typeface="Arial" panose="020B0604020202020204" pitchFamily="34" charset="0"/>
              <a:buChar char="•"/>
            </a:pPr>
            <a:r>
              <a:rPr lang="pt-PT" sz="1600" dirty="0">
                <a:solidFill>
                  <a:schemeClr val="tx1">
                    <a:lumMod val="50000"/>
                    <a:lumOff val="50000"/>
                  </a:schemeClr>
                </a:solidFill>
              </a:rPr>
              <a:t>Visual Studio 2017 with ASP.NET and web application components</a:t>
            </a:r>
            <a:endParaRPr lang="en-US" sz="1800" dirty="0"/>
          </a:p>
        </p:txBody>
      </p:sp>
      <p:sp>
        <p:nvSpPr>
          <p:cNvPr id="5" name="Oval 4"/>
          <p:cNvSpPr/>
          <p:nvPr/>
        </p:nvSpPr>
        <p:spPr bwMode="auto">
          <a:xfrm>
            <a:off x="11188445" y="666747"/>
            <a:ext cx="973393" cy="972000"/>
          </a:xfrm>
          <a:prstGeom prst="ellipse">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pt-PT" sz="3200" dirty="0">
                <a:gradFill>
                  <a:gsLst>
                    <a:gs pos="0">
                      <a:srgbClr val="FFFFFF"/>
                    </a:gs>
                    <a:gs pos="100000">
                      <a:srgbClr val="FFFFFF"/>
                    </a:gs>
                  </a:gsLst>
                  <a:lin ang="5400000" scaled="0"/>
                </a:gradFill>
              </a:rPr>
              <a:t>30 </a:t>
            </a:r>
            <a:r>
              <a:rPr lang="pt-PT" sz="1600" dirty="0">
                <a:gradFill>
                  <a:gsLst>
                    <a:gs pos="0">
                      <a:srgbClr val="FFFFFF"/>
                    </a:gs>
                    <a:gs pos="100000">
                      <a:srgbClr val="FFFFFF"/>
                    </a:gs>
                  </a:gsLst>
                  <a:lin ang="5400000" scaled="0"/>
                </a:gradFill>
              </a:rPr>
              <a:t>min</a:t>
            </a:r>
            <a:endParaRPr lang="en-US" sz="3200" dirty="0">
              <a:gradFill>
                <a:gsLst>
                  <a:gs pos="0">
                    <a:srgbClr val="FFFFFF"/>
                  </a:gs>
                  <a:gs pos="100000">
                    <a:srgbClr val="FFFFFF"/>
                  </a:gs>
                </a:gsLst>
                <a:lin ang="5400000" scaled="0"/>
              </a:gradFill>
            </a:endParaRPr>
          </a:p>
        </p:txBody>
      </p:sp>
      <p:sp>
        <p:nvSpPr>
          <p:cNvPr id="6" name="Footer Placeholder 3">
            <a:extLst>
              <a:ext uri="{FF2B5EF4-FFF2-40B4-BE49-F238E27FC236}">
                <a16:creationId xmlns:a16="http://schemas.microsoft.com/office/drawing/2014/main" id="{15CEFA3E-FF3D-4B4E-A526-A98560966C4F}"/>
              </a:ext>
            </a:extLst>
          </p:cNvPr>
          <p:cNvSpPr txBox="1">
            <a:spLocks/>
          </p:cNvSpPr>
          <p:nvPr/>
        </p:nvSpPr>
        <p:spPr>
          <a:xfrm>
            <a:off x="7964488" y="295272"/>
            <a:ext cx="4197350" cy="371475"/>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r>
              <a:rPr lang="en-US" sz="140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9</a:t>
            </a:r>
            <a:r>
              <a:rPr lang="en-US" sz="1400" dirty="0">
                <a:gradFill>
                  <a:gsLst>
                    <a:gs pos="8367">
                      <a:srgbClr val="000000"/>
                    </a:gs>
                    <a:gs pos="31000">
                      <a:srgbClr val="000000"/>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gradFill>
                  <a:gsLst>
                    <a:gs pos="8367">
                      <a:srgbClr val="000000"/>
                    </a:gs>
                    <a:gs pos="31000">
                      <a:srgbClr val="000000"/>
                    </a:gs>
                  </a:gsLst>
                  <a:lin ang="5400000" scaled="0"/>
                </a:gradFill>
              </a:rPr>
              <a:t>RESOURCES &amp; LABS</a:t>
            </a:r>
          </a:p>
          <a:p>
            <a:pPr algn="r"/>
            <a:endParaRPr lang="en-US" dirty="0"/>
          </a:p>
        </p:txBody>
      </p:sp>
    </p:spTree>
    <p:extLst>
      <p:ext uri="{BB962C8B-B14F-4D97-AF65-F5344CB8AC3E}">
        <p14:creationId xmlns:p14="http://schemas.microsoft.com/office/powerpoint/2010/main" val="1301944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a:t>Lab 3</a:t>
            </a:r>
            <a:endParaRPr lang="en-US" dirty="0"/>
          </a:p>
        </p:txBody>
      </p:sp>
      <p:sp>
        <p:nvSpPr>
          <p:cNvPr id="3" name="Text Placeholder 2"/>
          <p:cNvSpPr>
            <a:spLocks noGrp="1"/>
          </p:cNvSpPr>
          <p:nvPr>
            <p:ph type="body" sz="quarter" idx="10"/>
          </p:nvPr>
        </p:nvSpPr>
        <p:spPr>
          <a:xfrm>
            <a:off x="274638" y="1212850"/>
            <a:ext cx="11887200" cy="4262705"/>
          </a:xfrm>
        </p:spPr>
        <p:txBody>
          <a:bodyPr/>
          <a:lstStyle/>
          <a:p>
            <a:r>
              <a:rPr lang="en-US" dirty="0">
                <a:solidFill>
                  <a:schemeClr val="accent2"/>
                </a:solidFill>
              </a:rPr>
              <a:t>Create a Bot in Microsoft Teams</a:t>
            </a:r>
          </a:p>
          <a:p>
            <a:r>
              <a:rPr lang="en-US" sz="1800" dirty="0">
                <a:hlinkClick r:id="rId2"/>
              </a:rPr>
              <a:t>https://github.com/OfficeDev/TrainingContent/blob/master/Teams/03%20Bots/Lab.md</a:t>
            </a:r>
            <a:r>
              <a:rPr lang="en-US" sz="1800" dirty="0"/>
              <a:t> </a:t>
            </a:r>
          </a:p>
          <a:p>
            <a:endParaRPr lang="pt-PT" sz="1800" dirty="0"/>
          </a:p>
          <a:p>
            <a:r>
              <a:rPr lang="en-US" sz="1800" dirty="0"/>
              <a:t>Microsoft Teams is a chat-based conversation tool that contains everything your team needs to keep in touch. You can extend Teams by building Bots and Connectors, as well as extending the user interface with custom Tabs. In this training module, we’ll build a Bot that integrates with Teams.</a:t>
            </a:r>
          </a:p>
          <a:p>
            <a:endParaRPr lang="pt-PT" sz="1800" dirty="0"/>
          </a:p>
          <a:p>
            <a:r>
              <a:rPr lang="pt-PT" sz="2400" dirty="0">
                <a:solidFill>
                  <a:schemeClr val="tx1">
                    <a:lumMod val="75000"/>
                    <a:lumOff val="25000"/>
                  </a:schemeClr>
                </a:solidFill>
                <a:latin typeface="+mn-lt"/>
              </a:rPr>
              <a:t>Prerequisites</a:t>
            </a:r>
          </a:p>
          <a:p>
            <a:r>
              <a:rPr lang="en-US" sz="1800" dirty="0">
                <a:solidFill>
                  <a:schemeClr val="tx1">
                    <a:lumMod val="75000"/>
                    <a:lumOff val="25000"/>
                  </a:schemeClr>
                </a:solidFill>
              </a:rPr>
              <a:t>To complete the step-by-step instructions in this lab, you will need:</a:t>
            </a:r>
          </a:p>
          <a:p>
            <a:pPr marL="285750" indent="-196850">
              <a:buFont typeface="Arial" panose="020B0604020202020204" pitchFamily="34" charset="0"/>
              <a:buChar char="•"/>
            </a:pPr>
            <a:r>
              <a:rPr lang="pt-PT" sz="1600" dirty="0">
                <a:solidFill>
                  <a:schemeClr val="tx1">
                    <a:lumMod val="50000"/>
                    <a:lumOff val="50000"/>
                  </a:schemeClr>
                </a:solidFill>
              </a:rPr>
              <a:t>Office 365 Tenant and Microsoft Azure subscription</a:t>
            </a:r>
          </a:p>
          <a:p>
            <a:pPr marL="285750" indent="-196850">
              <a:buFont typeface="Arial" panose="020B0604020202020204" pitchFamily="34" charset="0"/>
              <a:buChar char="•"/>
            </a:pPr>
            <a:r>
              <a:rPr lang="pt-PT" sz="1600" dirty="0">
                <a:solidFill>
                  <a:schemeClr val="tx1">
                    <a:lumMod val="50000"/>
                    <a:lumOff val="50000"/>
                  </a:schemeClr>
                </a:solidFill>
              </a:rPr>
              <a:t>Visual Studio 2017 and bot templates installed</a:t>
            </a:r>
          </a:p>
          <a:p>
            <a:pPr marL="285750" indent="-196850">
              <a:buFont typeface="Arial" panose="020B0604020202020204" pitchFamily="34" charset="0"/>
              <a:buChar char="•"/>
            </a:pPr>
            <a:r>
              <a:rPr lang="pt-PT" sz="1800" dirty="0">
                <a:solidFill>
                  <a:schemeClr val="tx1">
                    <a:lumMod val="50000"/>
                    <a:lumOff val="50000"/>
                  </a:schemeClr>
                </a:solidFill>
              </a:rPr>
              <a:t>Microsoft Teams must be turned on in the tenant</a:t>
            </a:r>
          </a:p>
          <a:p>
            <a:pPr marL="285750" indent="-196850">
              <a:buFont typeface="Arial" panose="020B0604020202020204" pitchFamily="34" charset="0"/>
              <a:buChar char="•"/>
            </a:pPr>
            <a:r>
              <a:rPr lang="pt-PT" sz="1800" dirty="0">
                <a:solidFill>
                  <a:schemeClr val="tx1">
                    <a:lumMod val="50000"/>
                    <a:lumOff val="50000"/>
                  </a:schemeClr>
                </a:solidFill>
              </a:rPr>
              <a:t>Microsoft Teams must be installed</a:t>
            </a:r>
          </a:p>
        </p:txBody>
      </p:sp>
      <p:sp>
        <p:nvSpPr>
          <p:cNvPr id="5" name="Oval 4"/>
          <p:cNvSpPr/>
          <p:nvPr/>
        </p:nvSpPr>
        <p:spPr bwMode="auto">
          <a:xfrm>
            <a:off x="11188445" y="666747"/>
            <a:ext cx="973393" cy="972000"/>
          </a:xfrm>
          <a:prstGeom prst="ellipse">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pt-PT" sz="3200" dirty="0">
                <a:gradFill>
                  <a:gsLst>
                    <a:gs pos="0">
                      <a:srgbClr val="FFFFFF"/>
                    </a:gs>
                    <a:gs pos="100000">
                      <a:srgbClr val="FFFFFF"/>
                    </a:gs>
                  </a:gsLst>
                  <a:lin ang="5400000" scaled="0"/>
                </a:gradFill>
              </a:rPr>
              <a:t>30 </a:t>
            </a:r>
            <a:r>
              <a:rPr lang="pt-PT" sz="1600" dirty="0">
                <a:gradFill>
                  <a:gsLst>
                    <a:gs pos="0">
                      <a:srgbClr val="FFFFFF"/>
                    </a:gs>
                    <a:gs pos="100000">
                      <a:srgbClr val="FFFFFF"/>
                    </a:gs>
                  </a:gsLst>
                  <a:lin ang="5400000" scaled="0"/>
                </a:gradFill>
              </a:rPr>
              <a:t>min</a:t>
            </a:r>
            <a:endParaRPr lang="en-US" sz="3200" dirty="0">
              <a:gradFill>
                <a:gsLst>
                  <a:gs pos="0">
                    <a:srgbClr val="FFFFFF"/>
                  </a:gs>
                  <a:gs pos="100000">
                    <a:srgbClr val="FFFFFF"/>
                  </a:gs>
                </a:gsLst>
                <a:lin ang="5400000" scaled="0"/>
              </a:gradFill>
            </a:endParaRPr>
          </a:p>
        </p:txBody>
      </p:sp>
      <p:sp>
        <p:nvSpPr>
          <p:cNvPr id="6" name="Footer Placeholder 3">
            <a:extLst>
              <a:ext uri="{FF2B5EF4-FFF2-40B4-BE49-F238E27FC236}">
                <a16:creationId xmlns:a16="http://schemas.microsoft.com/office/drawing/2014/main" id="{15CEFA3E-FF3D-4B4E-A526-A98560966C4F}"/>
              </a:ext>
            </a:extLst>
          </p:cNvPr>
          <p:cNvSpPr txBox="1">
            <a:spLocks/>
          </p:cNvSpPr>
          <p:nvPr/>
        </p:nvSpPr>
        <p:spPr>
          <a:xfrm>
            <a:off x="7964488" y="295272"/>
            <a:ext cx="4197350" cy="371475"/>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r>
              <a:rPr lang="en-US" sz="140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9</a:t>
            </a:r>
            <a:r>
              <a:rPr lang="en-US" sz="1400" dirty="0">
                <a:gradFill>
                  <a:gsLst>
                    <a:gs pos="8367">
                      <a:srgbClr val="000000"/>
                    </a:gs>
                    <a:gs pos="31000">
                      <a:srgbClr val="000000"/>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gradFill>
                  <a:gsLst>
                    <a:gs pos="8367">
                      <a:srgbClr val="000000"/>
                    </a:gs>
                    <a:gs pos="31000">
                      <a:srgbClr val="000000"/>
                    </a:gs>
                  </a:gsLst>
                  <a:lin ang="5400000" scaled="0"/>
                </a:gradFill>
              </a:rPr>
              <a:t>RESOURCES &amp; LABS</a:t>
            </a:r>
          </a:p>
          <a:p>
            <a:pPr algn="r"/>
            <a:endParaRPr lang="en-US" dirty="0"/>
          </a:p>
        </p:txBody>
      </p:sp>
    </p:spTree>
    <p:extLst>
      <p:ext uri="{BB962C8B-B14F-4D97-AF65-F5344CB8AC3E}">
        <p14:creationId xmlns:p14="http://schemas.microsoft.com/office/powerpoint/2010/main" val="2396329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a:t>Additional Labs</a:t>
            </a:r>
            <a:endParaRPr lang="en-US" dirty="0"/>
          </a:p>
        </p:txBody>
      </p:sp>
      <p:sp>
        <p:nvSpPr>
          <p:cNvPr id="3" name="Text Placeholder 2"/>
          <p:cNvSpPr>
            <a:spLocks noGrp="1"/>
          </p:cNvSpPr>
          <p:nvPr>
            <p:ph type="body" sz="quarter" idx="10"/>
          </p:nvPr>
        </p:nvSpPr>
        <p:spPr>
          <a:xfrm>
            <a:off x="274638" y="1212850"/>
            <a:ext cx="11887200" cy="4995214"/>
          </a:xfrm>
        </p:spPr>
        <p:txBody>
          <a:bodyPr/>
          <a:lstStyle/>
          <a:p>
            <a:r>
              <a:rPr lang="en-US" dirty="0">
                <a:solidFill>
                  <a:schemeClr val="accent2"/>
                </a:solidFill>
              </a:rPr>
              <a:t>Creating Microsoft Teams Apps </a:t>
            </a:r>
            <a:r>
              <a:rPr lang="en-US" sz="2000" dirty="0">
                <a:solidFill>
                  <a:schemeClr val="accent2"/>
                </a:solidFill>
              </a:rPr>
              <a:t>(by Paul </a:t>
            </a:r>
            <a:r>
              <a:rPr lang="en-US" sz="2000" dirty="0" err="1">
                <a:solidFill>
                  <a:schemeClr val="accent2"/>
                </a:solidFill>
              </a:rPr>
              <a:t>Schaeflein</a:t>
            </a:r>
            <a:r>
              <a:rPr lang="en-US" sz="2000" dirty="0">
                <a:solidFill>
                  <a:schemeClr val="accent2"/>
                </a:solidFill>
              </a:rPr>
              <a:t>)</a:t>
            </a:r>
            <a:endParaRPr lang="en-US" dirty="0">
              <a:solidFill>
                <a:schemeClr val="accent2"/>
              </a:solidFill>
            </a:endParaRPr>
          </a:p>
          <a:p>
            <a:r>
              <a:rPr lang="en-US" sz="1800" dirty="0">
                <a:hlinkClick r:id="rId2"/>
              </a:rPr>
              <a:t>https://github.com/pschaeflein/hol-microsoft-teams</a:t>
            </a:r>
            <a:r>
              <a:rPr lang="en-US" sz="1800" dirty="0"/>
              <a:t>  </a:t>
            </a:r>
          </a:p>
          <a:p>
            <a:endParaRPr lang="pt-PT" sz="1800" dirty="0"/>
          </a:p>
          <a:p>
            <a:r>
              <a:rPr lang="pt-PT" sz="1800" dirty="0">
                <a:solidFill>
                  <a:schemeClr val="tx1">
                    <a:lumMod val="75000"/>
                    <a:lumOff val="25000"/>
                  </a:schemeClr>
                </a:solidFill>
              </a:rPr>
              <a:t>This hands-on lab is composed of several modules which will help you learn how to develop apps for Teams, leveraging its many extensibility points. It covers the following topics:</a:t>
            </a:r>
          </a:p>
          <a:p>
            <a:pPr marL="285750" indent="-196850">
              <a:buFont typeface="Arial" panose="020B0604020202020204" pitchFamily="34" charset="0"/>
              <a:buChar char="•"/>
            </a:pPr>
            <a:r>
              <a:rPr lang="pt-PT" sz="1800" dirty="0">
                <a:solidFill>
                  <a:schemeClr val="tx1">
                    <a:lumMod val="75000"/>
                    <a:lumOff val="25000"/>
                  </a:schemeClr>
                </a:solidFill>
              </a:rPr>
              <a:t>Module 1: </a:t>
            </a:r>
            <a:r>
              <a:rPr lang="en-US" sz="1800" dirty="0">
                <a:solidFill>
                  <a:schemeClr val="tx1">
                    <a:lumMod val="75000"/>
                    <a:lumOff val="25000"/>
                  </a:schemeClr>
                </a:solidFill>
              </a:rPr>
              <a:t>Create and Test a Basic Teams App using Yeoman</a:t>
            </a:r>
          </a:p>
          <a:p>
            <a:pPr marL="285750" indent="-196850">
              <a:buFont typeface="Arial" panose="020B0604020202020204" pitchFamily="34" charset="0"/>
              <a:buChar char="•"/>
            </a:pPr>
            <a:r>
              <a:rPr lang="en-US" sz="1800" dirty="0">
                <a:solidFill>
                  <a:schemeClr val="tx1">
                    <a:lumMod val="75000"/>
                    <a:lumOff val="25000"/>
                  </a:schemeClr>
                </a:solidFill>
              </a:rPr>
              <a:t>Module 2: Call Microsoft Graph inside a Tab</a:t>
            </a:r>
          </a:p>
          <a:p>
            <a:pPr marL="285750" indent="-196850">
              <a:buFont typeface="Arial" panose="020B0604020202020204" pitchFamily="34" charset="0"/>
              <a:buChar char="•"/>
            </a:pPr>
            <a:r>
              <a:rPr lang="en-US" sz="1800" dirty="0">
                <a:solidFill>
                  <a:schemeClr val="tx1">
                    <a:lumMod val="75000"/>
                    <a:lumOff val="25000"/>
                  </a:schemeClr>
                </a:solidFill>
              </a:rPr>
              <a:t>Module 3: Create a basic Teams bot</a:t>
            </a:r>
          </a:p>
          <a:p>
            <a:pPr marL="285750" indent="-196850">
              <a:buFont typeface="Arial" panose="020B0604020202020204" pitchFamily="34" charset="0"/>
              <a:buChar char="•"/>
            </a:pPr>
            <a:r>
              <a:rPr lang="en-US" sz="1800" dirty="0">
                <a:solidFill>
                  <a:schemeClr val="tx1">
                    <a:lumMod val="75000"/>
                    <a:lumOff val="25000"/>
                  </a:schemeClr>
                </a:solidFill>
              </a:rPr>
              <a:t>Module 4: Add Microsoft Teams functionality to a bot</a:t>
            </a:r>
          </a:p>
          <a:p>
            <a:pPr marL="285750" indent="-196850">
              <a:buFont typeface="Arial" panose="020B0604020202020204" pitchFamily="34" charset="0"/>
              <a:buChar char="•"/>
            </a:pPr>
            <a:r>
              <a:rPr lang="en-US" sz="1800" dirty="0">
                <a:solidFill>
                  <a:schemeClr val="tx1">
                    <a:lumMod val="75000"/>
                    <a:lumOff val="25000"/>
                  </a:schemeClr>
                </a:solidFill>
              </a:rPr>
              <a:t>Module 5: Creating Compose Extensions</a:t>
            </a:r>
          </a:p>
          <a:p>
            <a:pPr marL="285750" indent="-196850">
              <a:buFont typeface="Arial" panose="020B0604020202020204" pitchFamily="34" charset="0"/>
              <a:buChar char="•"/>
            </a:pPr>
            <a:r>
              <a:rPr lang="en-US" sz="1800" dirty="0">
                <a:solidFill>
                  <a:schemeClr val="tx1">
                    <a:lumMod val="75000"/>
                    <a:lumOff val="25000"/>
                  </a:schemeClr>
                </a:solidFill>
              </a:rPr>
              <a:t>Module 6: Connectors &amp; </a:t>
            </a:r>
            <a:r>
              <a:rPr lang="en-US" sz="1800" dirty="0" err="1">
                <a:solidFill>
                  <a:schemeClr val="tx1">
                    <a:lumMod val="75000"/>
                    <a:lumOff val="25000"/>
                  </a:schemeClr>
                </a:solidFill>
              </a:rPr>
              <a:t>webhooks</a:t>
            </a:r>
            <a:endParaRPr lang="pt-PT" sz="1800" dirty="0">
              <a:solidFill>
                <a:schemeClr val="tx1">
                  <a:lumMod val="75000"/>
                  <a:lumOff val="25000"/>
                </a:schemeClr>
              </a:solidFill>
            </a:endParaRPr>
          </a:p>
          <a:p>
            <a:endParaRPr lang="pt-PT" sz="1800" dirty="0"/>
          </a:p>
          <a:p>
            <a:r>
              <a:rPr lang="pt-PT" sz="2400" dirty="0">
                <a:solidFill>
                  <a:schemeClr val="tx1">
                    <a:lumMod val="75000"/>
                    <a:lumOff val="25000"/>
                  </a:schemeClr>
                </a:solidFill>
                <a:latin typeface="+mn-lt"/>
              </a:rPr>
              <a:t>Prerequisites</a:t>
            </a:r>
          </a:p>
          <a:p>
            <a:r>
              <a:rPr lang="en-US" sz="1800" dirty="0">
                <a:solidFill>
                  <a:schemeClr val="tx1">
                    <a:lumMod val="75000"/>
                    <a:lumOff val="25000"/>
                  </a:schemeClr>
                </a:solidFill>
              </a:rPr>
              <a:t>To complete this lab, you will need to prepare your environment by following the instructions here:</a:t>
            </a:r>
          </a:p>
          <a:p>
            <a:r>
              <a:rPr lang="en-US" sz="1800" dirty="0">
                <a:hlinkClick r:id="rId3"/>
              </a:rPr>
              <a:t>https://github.com/pschaeflein/hol-microsoft-teams/blob/master/Prerequisites.md</a:t>
            </a:r>
            <a:r>
              <a:rPr lang="en-US" sz="1800" dirty="0"/>
              <a:t> </a:t>
            </a:r>
          </a:p>
        </p:txBody>
      </p:sp>
      <p:sp>
        <p:nvSpPr>
          <p:cNvPr id="5" name="Oval 4"/>
          <p:cNvSpPr/>
          <p:nvPr/>
        </p:nvSpPr>
        <p:spPr bwMode="auto">
          <a:xfrm>
            <a:off x="11188445" y="672166"/>
            <a:ext cx="973393" cy="972000"/>
          </a:xfrm>
          <a:prstGeom prst="ellipse">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pt-PT" sz="3200" dirty="0">
                <a:gradFill>
                  <a:gsLst>
                    <a:gs pos="0">
                      <a:srgbClr val="FFFFFF"/>
                    </a:gs>
                    <a:gs pos="100000">
                      <a:srgbClr val="FFFFFF"/>
                    </a:gs>
                  </a:gsLst>
                  <a:lin ang="5400000" scaled="0"/>
                </a:gradFill>
              </a:rPr>
              <a:t>8 </a:t>
            </a:r>
            <a:r>
              <a:rPr lang="pt-PT" sz="1600" dirty="0">
                <a:gradFill>
                  <a:gsLst>
                    <a:gs pos="0">
                      <a:srgbClr val="FFFFFF"/>
                    </a:gs>
                    <a:gs pos="100000">
                      <a:srgbClr val="FFFFFF"/>
                    </a:gs>
                  </a:gsLst>
                  <a:lin ang="5400000" scaled="0"/>
                </a:gradFill>
              </a:rPr>
              <a:t>hours</a:t>
            </a:r>
            <a:endParaRPr lang="en-US" sz="3200" dirty="0">
              <a:gradFill>
                <a:gsLst>
                  <a:gs pos="0">
                    <a:srgbClr val="FFFFFF"/>
                  </a:gs>
                  <a:gs pos="100000">
                    <a:srgbClr val="FFFFFF"/>
                  </a:gs>
                </a:gsLst>
                <a:lin ang="5400000" scaled="0"/>
              </a:gradFill>
            </a:endParaRPr>
          </a:p>
        </p:txBody>
      </p:sp>
      <p:sp>
        <p:nvSpPr>
          <p:cNvPr id="6" name="Footer Placeholder 3">
            <a:extLst>
              <a:ext uri="{FF2B5EF4-FFF2-40B4-BE49-F238E27FC236}">
                <a16:creationId xmlns:a16="http://schemas.microsoft.com/office/drawing/2014/main" id="{33872B9C-CF1D-45F2-BBC5-2B962A1CFDE6}"/>
              </a:ext>
            </a:extLst>
          </p:cNvPr>
          <p:cNvSpPr txBox="1">
            <a:spLocks/>
          </p:cNvSpPr>
          <p:nvPr/>
        </p:nvSpPr>
        <p:spPr>
          <a:xfrm>
            <a:off x="7964488" y="295272"/>
            <a:ext cx="4197350" cy="371475"/>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r>
              <a:rPr lang="en-US" sz="140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9</a:t>
            </a:r>
            <a:r>
              <a:rPr lang="en-US" sz="1400" dirty="0">
                <a:gradFill>
                  <a:gsLst>
                    <a:gs pos="8367">
                      <a:srgbClr val="000000"/>
                    </a:gs>
                    <a:gs pos="31000">
                      <a:srgbClr val="000000"/>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gradFill>
                  <a:gsLst>
                    <a:gs pos="8367">
                      <a:srgbClr val="000000"/>
                    </a:gs>
                    <a:gs pos="31000">
                      <a:srgbClr val="000000"/>
                    </a:gs>
                  </a:gsLst>
                  <a:lin ang="5400000" scaled="0"/>
                </a:gradFill>
              </a:rPr>
              <a:t>RESOURCES &amp; LABS</a:t>
            </a:r>
          </a:p>
          <a:p>
            <a:pPr algn="r"/>
            <a:endParaRPr lang="en-US" dirty="0"/>
          </a:p>
        </p:txBody>
      </p:sp>
    </p:spTree>
    <p:extLst>
      <p:ext uri="{BB962C8B-B14F-4D97-AF65-F5344CB8AC3E}">
        <p14:creationId xmlns:p14="http://schemas.microsoft.com/office/powerpoint/2010/main" val="747424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Freeform 210"/>
          <p:cNvSpPr/>
          <p:nvPr/>
        </p:nvSpPr>
        <p:spPr bwMode="auto">
          <a:xfrm>
            <a:off x="-19409" y="-4542"/>
            <a:ext cx="12476924" cy="7078135"/>
          </a:xfrm>
          <a:custGeom>
            <a:avLst/>
            <a:gdLst>
              <a:gd name="connsiteX0" fmla="*/ 483815 w 12476924"/>
              <a:gd name="connsiteY0" fmla="*/ 1220019 h 7078135"/>
              <a:gd name="connsiteX1" fmla="*/ 483815 w 12476924"/>
              <a:gd name="connsiteY1" fmla="*/ 6518143 h 7078135"/>
              <a:gd name="connsiteX2" fmla="*/ 11993109 w 12476924"/>
              <a:gd name="connsiteY2" fmla="*/ 6518143 h 7078135"/>
              <a:gd name="connsiteX3" fmla="*/ 11993109 w 12476924"/>
              <a:gd name="connsiteY3" fmla="*/ 1220019 h 7078135"/>
              <a:gd name="connsiteX4" fmla="*/ 0 w 12476924"/>
              <a:gd name="connsiteY4" fmla="*/ 0 h 7078135"/>
              <a:gd name="connsiteX5" fmla="*/ 12476923 w 12476924"/>
              <a:gd name="connsiteY5" fmla="*/ 0 h 7078135"/>
              <a:gd name="connsiteX6" fmla="*/ 12476923 w 12476924"/>
              <a:gd name="connsiteY6" fmla="*/ 1220019 h 7078135"/>
              <a:gd name="connsiteX7" fmla="*/ 12476922 w 12476924"/>
              <a:gd name="connsiteY7" fmla="*/ 1220019 h 7078135"/>
              <a:gd name="connsiteX8" fmla="*/ 12476922 w 12476924"/>
              <a:gd name="connsiteY8" fmla="*/ 6518143 h 7078135"/>
              <a:gd name="connsiteX9" fmla="*/ 12476924 w 12476924"/>
              <a:gd name="connsiteY9" fmla="*/ 6518143 h 7078135"/>
              <a:gd name="connsiteX10" fmla="*/ 12476924 w 12476924"/>
              <a:gd name="connsiteY10" fmla="*/ 7078135 h 7078135"/>
              <a:gd name="connsiteX11" fmla="*/ 2 w 12476924"/>
              <a:gd name="connsiteY11" fmla="*/ 7078135 h 7078135"/>
              <a:gd name="connsiteX12" fmla="*/ 2 w 12476924"/>
              <a:gd name="connsiteY12" fmla="*/ 6851694 h 7078135"/>
              <a:gd name="connsiteX13" fmla="*/ 2 w 12476924"/>
              <a:gd name="connsiteY13" fmla="*/ 6851694 h 7078135"/>
              <a:gd name="connsiteX14" fmla="*/ 2 w 12476924"/>
              <a:gd name="connsiteY14" fmla="*/ 1220019 h 7078135"/>
              <a:gd name="connsiteX15" fmla="*/ 0 w 12476924"/>
              <a:gd name="connsiteY15" fmla="*/ 1220019 h 707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476924" h="7078135">
                <a:moveTo>
                  <a:pt x="483815" y="1220019"/>
                </a:moveTo>
                <a:lnTo>
                  <a:pt x="483815" y="6518143"/>
                </a:lnTo>
                <a:lnTo>
                  <a:pt x="11993109" y="6518143"/>
                </a:lnTo>
                <a:lnTo>
                  <a:pt x="11993109" y="1220019"/>
                </a:lnTo>
                <a:close/>
                <a:moveTo>
                  <a:pt x="0" y="0"/>
                </a:moveTo>
                <a:lnTo>
                  <a:pt x="12476923" y="0"/>
                </a:lnTo>
                <a:lnTo>
                  <a:pt x="12476923" y="1220019"/>
                </a:lnTo>
                <a:lnTo>
                  <a:pt x="12476922" y="1220019"/>
                </a:lnTo>
                <a:lnTo>
                  <a:pt x="12476922" y="6518143"/>
                </a:lnTo>
                <a:lnTo>
                  <a:pt x="12476924" y="6518143"/>
                </a:lnTo>
                <a:lnTo>
                  <a:pt x="12476924" y="7078135"/>
                </a:lnTo>
                <a:lnTo>
                  <a:pt x="2" y="7078135"/>
                </a:lnTo>
                <a:lnTo>
                  <a:pt x="2" y="6851694"/>
                </a:lnTo>
                <a:lnTo>
                  <a:pt x="2" y="6851694"/>
                </a:lnTo>
                <a:lnTo>
                  <a:pt x="2" y="1220019"/>
                </a:lnTo>
                <a:lnTo>
                  <a:pt x="0" y="122001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6" tIns="89606" rIns="33607" bIns="33607" numCol="1" spcCol="0" rtlCol="0" fromWordArt="0" anchor="b" anchorCtr="0" forceAA="0" compatLnSpc="1">
            <a:prstTxWarp prst="textNoShape">
              <a:avLst/>
            </a:prstTxWarp>
            <a:noAutofit/>
          </a:bodyPr>
          <a:lstStyle/>
          <a:p>
            <a:pPr algn="ctr" defTabSz="913676">
              <a:defRPr/>
            </a:pPr>
            <a:endParaRPr lang="en-US" sz="78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idx="4294967295"/>
          </p:nvPr>
        </p:nvSpPr>
        <p:spPr/>
        <p:txBody>
          <a:bodyPr/>
          <a:lstStyle/>
          <a:p>
            <a:r>
              <a:rPr lang="en-US" dirty="0"/>
              <a:t>Engage</a:t>
            </a:r>
          </a:p>
        </p:txBody>
      </p:sp>
    </p:spTree>
    <p:extLst>
      <p:ext uri="{BB962C8B-B14F-4D97-AF65-F5344CB8AC3E}">
        <p14:creationId xmlns:p14="http://schemas.microsoft.com/office/powerpoint/2010/main" val="294743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151" t="22230" r="11963" b="28202"/>
          <a:stretch/>
        </p:blipFill>
        <p:spPr>
          <a:xfrm>
            <a:off x="1419872" y="1911811"/>
            <a:ext cx="9518073" cy="4114800"/>
          </a:xfrm>
          <a:prstGeom prst="rect">
            <a:avLst/>
          </a:prstGeom>
        </p:spPr>
      </p:pic>
      <p:sp>
        <p:nvSpPr>
          <p:cNvPr id="3" name="Title 3"/>
          <p:cNvSpPr txBox="1">
            <a:spLocks/>
          </p:cNvSpPr>
          <p:nvPr/>
        </p:nvSpPr>
        <p:spPr>
          <a:xfrm>
            <a:off x="679603" y="623425"/>
            <a:ext cx="4600320" cy="1195541"/>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600" dirty="0">
                <a:solidFill>
                  <a:schemeClr val="accent2"/>
                </a:solidFill>
                <a:latin typeface="Segoe UI Semibold" panose="020B0702040204020203" pitchFamily="34" charset="0"/>
                <a:cs typeface="Segoe UI Semibold" panose="020B0702040204020203" pitchFamily="34" charset="0"/>
              </a:rPr>
              <a:t>Thank You!</a:t>
            </a:r>
          </a:p>
        </p:txBody>
      </p:sp>
    </p:spTree>
    <p:extLst>
      <p:ext uri="{BB962C8B-B14F-4D97-AF65-F5344CB8AC3E}">
        <p14:creationId xmlns:p14="http://schemas.microsoft.com/office/powerpoint/2010/main" val="214051753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pt-PT" dirty="0"/>
              <a:t>Why build an app for Teams?</a:t>
            </a:r>
            <a:endParaRPr lang="en-US" dirty="0"/>
          </a:p>
        </p:txBody>
      </p:sp>
      <p:sp>
        <p:nvSpPr>
          <p:cNvPr id="14" name="Footer Placeholder 3"/>
          <p:cNvSpPr>
            <a:spLocks noGrp="1"/>
          </p:cNvSpPr>
          <p:nvPr>
            <p:ph type="ftr" sz="quarter" idx="11"/>
          </p:nvPr>
        </p:nvSpPr>
        <p:spPr>
          <a:xfrm>
            <a:off x="7964488" y="295272"/>
            <a:ext cx="4197350" cy="371475"/>
          </a:xfrm>
        </p:spPr>
        <p:txBody>
          <a:bodyPr/>
          <a:lstStyle/>
          <a:p>
            <a:pPr>
              <a:defRPr/>
            </a:pPr>
            <a:r>
              <a:rPr lang="en-US" sz="140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1</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solidFill>
                  <a:schemeClr val="tx1">
                    <a:lumMod val="75000"/>
                    <a:lumOff val="25000"/>
                  </a:schemeClr>
                </a:solidFill>
              </a:rPr>
              <a:t>APPS FOR TEAMS</a:t>
            </a:r>
          </a:p>
          <a:p>
            <a:endParaRPr lang="en-US" dirty="0"/>
          </a:p>
        </p:txBody>
      </p:sp>
      <p:sp>
        <p:nvSpPr>
          <p:cNvPr id="13" name="Content Placeholder 3">
            <a:extLst>
              <a:ext uri="{FF2B5EF4-FFF2-40B4-BE49-F238E27FC236}">
                <a16:creationId xmlns:a16="http://schemas.microsoft.com/office/drawing/2014/main" id="{2F51A001-6B31-43AF-AACF-467D4C39B6F1}"/>
              </a:ext>
            </a:extLst>
          </p:cNvPr>
          <p:cNvSpPr txBox="1">
            <a:spLocks/>
          </p:cNvSpPr>
          <p:nvPr/>
        </p:nvSpPr>
        <p:spPr>
          <a:xfrm>
            <a:off x="917182" y="3640088"/>
            <a:ext cx="4628211" cy="2040396"/>
          </a:xfrm>
          <a:prstGeom prst="rect">
            <a:avLst/>
          </a:prstGeom>
        </p:spPr>
        <p:txBody>
          <a:bodyPr vert="horz" lIns="91440" tIns="45720" rIns="182880" bIns="45720" rtlCol="0" anchor="ctr"/>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254000" algn="l">
              <a:buClr>
                <a:srgbClr val="0078D7"/>
              </a:buClr>
              <a:buFont typeface="Arial" panose="020B0604020202020204" pitchFamily="34" charset="0"/>
              <a:buChar char="•"/>
            </a:pPr>
            <a:r>
              <a:rPr lang="pt-PT" sz="2400" dirty="0"/>
              <a:t>Access sales information</a:t>
            </a:r>
          </a:p>
          <a:p>
            <a:pPr marL="342900" indent="-254000" algn="l">
              <a:buClr>
                <a:srgbClr val="0078D7"/>
              </a:buClr>
              <a:buFont typeface="Arial" panose="020B0604020202020204" pitchFamily="34" charset="0"/>
              <a:buChar char="•"/>
            </a:pPr>
            <a:r>
              <a:rPr lang="pt-PT" sz="2400" dirty="0"/>
              <a:t>Time and absence reporting</a:t>
            </a:r>
          </a:p>
          <a:p>
            <a:pPr marL="342900" indent="-254000" algn="l">
              <a:buClr>
                <a:srgbClr val="0078D7"/>
              </a:buClr>
              <a:buFont typeface="Arial" panose="020B0604020202020204" pitchFamily="34" charset="0"/>
              <a:buChar char="•"/>
            </a:pPr>
            <a:r>
              <a:rPr lang="pt-PT" sz="2400" dirty="0"/>
              <a:t>Travel and expenses</a:t>
            </a:r>
          </a:p>
          <a:p>
            <a:pPr marL="342900" indent="-254000" algn="l">
              <a:buClr>
                <a:srgbClr val="0078D7"/>
              </a:buClr>
              <a:buFont typeface="Arial" panose="020B0604020202020204" pitchFamily="34" charset="0"/>
              <a:buChar char="•"/>
            </a:pPr>
            <a:r>
              <a:rPr lang="pt-PT" sz="2400" dirty="0"/>
              <a:t>Lookup benefits and HR</a:t>
            </a:r>
          </a:p>
          <a:p>
            <a:pPr marL="342900" indent="-254000" algn="l">
              <a:buClr>
                <a:srgbClr val="0078D7"/>
              </a:buClr>
              <a:buFont typeface="Arial" panose="020B0604020202020204" pitchFamily="34" charset="0"/>
              <a:buChar char="•"/>
            </a:pPr>
            <a:r>
              <a:rPr lang="pt-PT" sz="2400" dirty="0"/>
              <a:t>IT Helpdesk and Support</a:t>
            </a:r>
          </a:p>
        </p:txBody>
      </p:sp>
      <p:sp>
        <p:nvSpPr>
          <p:cNvPr id="17" name="TextBox 16">
            <a:extLst>
              <a:ext uri="{FF2B5EF4-FFF2-40B4-BE49-F238E27FC236}">
                <a16:creationId xmlns:a16="http://schemas.microsoft.com/office/drawing/2014/main" id="{0A4D2B29-79D9-4B94-92DB-7A86063A74DA}"/>
              </a:ext>
            </a:extLst>
          </p:cNvPr>
          <p:cNvSpPr txBox="1"/>
          <p:nvPr/>
        </p:nvSpPr>
        <p:spPr>
          <a:xfrm>
            <a:off x="533724" y="1511288"/>
            <a:ext cx="11255153" cy="1077218"/>
          </a:xfrm>
          <a:prstGeom prst="rect">
            <a:avLst/>
          </a:prstGeom>
          <a:noFill/>
        </p:spPr>
        <p:txBody>
          <a:bodyPr wrap="square" rtlCol="0">
            <a:spAutoFit/>
          </a:bodyPr>
          <a:lstStyle/>
          <a:p>
            <a:r>
              <a:rPr lang="pt-PT" sz="3200" dirty="0">
                <a:solidFill>
                  <a:schemeClr val="accent2"/>
                </a:solidFill>
              </a:rPr>
              <a:t>Create enterprise-specific solutions for your end users by integrating with your existing internal services and processes</a:t>
            </a:r>
          </a:p>
        </p:txBody>
      </p:sp>
      <p:sp>
        <p:nvSpPr>
          <p:cNvPr id="18" name="TextBox 17">
            <a:extLst>
              <a:ext uri="{FF2B5EF4-FFF2-40B4-BE49-F238E27FC236}">
                <a16:creationId xmlns:a16="http://schemas.microsoft.com/office/drawing/2014/main" id="{6D2FA016-E329-4268-B258-B843646CBB1B}"/>
              </a:ext>
            </a:extLst>
          </p:cNvPr>
          <p:cNvSpPr txBox="1"/>
          <p:nvPr/>
        </p:nvSpPr>
        <p:spPr>
          <a:xfrm>
            <a:off x="917182" y="3116868"/>
            <a:ext cx="1885012" cy="523220"/>
          </a:xfrm>
          <a:prstGeom prst="rect">
            <a:avLst/>
          </a:prstGeom>
          <a:noFill/>
        </p:spPr>
        <p:txBody>
          <a:bodyPr wrap="square" rtlCol="0">
            <a:spAutoFit/>
          </a:bodyPr>
          <a:lstStyle/>
          <a:p>
            <a:r>
              <a:rPr lang="pt-PT" sz="2800" dirty="0">
                <a:solidFill>
                  <a:schemeClr val="tx1">
                    <a:lumMod val="75000"/>
                    <a:lumOff val="25000"/>
                  </a:schemeClr>
                </a:solidFill>
              </a:rPr>
              <a:t>Examples</a:t>
            </a:r>
            <a:endParaRPr lang="pt-PT" sz="2400" dirty="0">
              <a:solidFill>
                <a:schemeClr val="tx1">
                  <a:lumMod val="75000"/>
                  <a:lumOff val="25000"/>
                </a:schemeClr>
              </a:solidFill>
            </a:endParaRPr>
          </a:p>
        </p:txBody>
      </p:sp>
    </p:spTree>
    <p:extLst>
      <p:ext uri="{BB962C8B-B14F-4D97-AF65-F5344CB8AC3E}">
        <p14:creationId xmlns:p14="http://schemas.microsoft.com/office/powerpoint/2010/main" val="4140279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fade">
                                      <p:cBhvr>
                                        <p:cTn id="17" dur="500"/>
                                        <p:tgtEl>
                                          <p:spTgt spid="1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xEl>
                                              <p:pRg st="1" end="1"/>
                                            </p:txEl>
                                          </p:spTgt>
                                        </p:tgtEl>
                                        <p:attrNameLst>
                                          <p:attrName>style.visibility</p:attrName>
                                        </p:attrNameLst>
                                      </p:cBhvr>
                                      <p:to>
                                        <p:strVal val="visible"/>
                                      </p:to>
                                    </p:set>
                                    <p:animEffect transition="in" filter="fade">
                                      <p:cBhvr>
                                        <p:cTn id="22" dur="500"/>
                                        <p:tgtEl>
                                          <p:spTgt spid="1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xEl>
                                              <p:pRg st="2" end="2"/>
                                            </p:txEl>
                                          </p:spTgt>
                                        </p:tgtEl>
                                        <p:attrNameLst>
                                          <p:attrName>style.visibility</p:attrName>
                                        </p:attrNameLst>
                                      </p:cBhvr>
                                      <p:to>
                                        <p:strVal val="visible"/>
                                      </p:to>
                                    </p:set>
                                    <p:animEffect transition="in" filter="fade">
                                      <p:cBhvr>
                                        <p:cTn id="27" dur="500"/>
                                        <p:tgtEl>
                                          <p:spTgt spid="1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xEl>
                                              <p:pRg st="3" end="3"/>
                                            </p:txEl>
                                          </p:spTgt>
                                        </p:tgtEl>
                                        <p:attrNameLst>
                                          <p:attrName>style.visibility</p:attrName>
                                        </p:attrNameLst>
                                      </p:cBhvr>
                                      <p:to>
                                        <p:strVal val="visible"/>
                                      </p:to>
                                    </p:set>
                                    <p:animEffect transition="in" filter="fade">
                                      <p:cBhvr>
                                        <p:cTn id="32" dur="500"/>
                                        <p:tgtEl>
                                          <p:spTgt spid="1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xEl>
                                              <p:pRg st="4" end="4"/>
                                            </p:txEl>
                                          </p:spTgt>
                                        </p:tgtEl>
                                        <p:attrNameLst>
                                          <p:attrName>style.visibility</p:attrName>
                                        </p:attrNameLst>
                                      </p:cBhvr>
                                      <p:to>
                                        <p:strVal val="visible"/>
                                      </p:to>
                                    </p:set>
                                    <p:animEffect transition="in" filter="fade">
                                      <p:cBhvr>
                                        <p:cTn id="3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pt-PT" dirty="0"/>
              <a:t>Microsoft Teams App Platform</a:t>
            </a:r>
            <a:endParaRPr lang="en-US" dirty="0"/>
          </a:p>
        </p:txBody>
      </p:sp>
      <p:sp>
        <p:nvSpPr>
          <p:cNvPr id="14" name="Footer Placeholder 3"/>
          <p:cNvSpPr>
            <a:spLocks noGrp="1"/>
          </p:cNvSpPr>
          <p:nvPr>
            <p:ph type="ftr" sz="quarter" idx="11"/>
          </p:nvPr>
        </p:nvSpPr>
        <p:spPr>
          <a:xfrm>
            <a:off x="7964488" y="295272"/>
            <a:ext cx="4197350" cy="371475"/>
          </a:xfrm>
        </p:spPr>
        <p:txBody>
          <a:bodyPr/>
          <a:lstStyle/>
          <a:p>
            <a:pPr>
              <a:defRPr/>
            </a:pPr>
            <a:r>
              <a:rPr lang="en-US" sz="140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1</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solidFill>
                  <a:schemeClr val="tx1">
                    <a:lumMod val="75000"/>
                    <a:lumOff val="25000"/>
                  </a:schemeClr>
                </a:solidFill>
              </a:rPr>
              <a:t>APPS FOR TEAMS</a:t>
            </a:r>
          </a:p>
          <a:p>
            <a:endParaRPr lang="en-US" dirty="0"/>
          </a:p>
        </p:txBody>
      </p:sp>
      <p:grpSp>
        <p:nvGrpSpPr>
          <p:cNvPr id="7" name="Group 6">
            <a:extLst>
              <a:ext uri="{FF2B5EF4-FFF2-40B4-BE49-F238E27FC236}">
                <a16:creationId xmlns:a16="http://schemas.microsoft.com/office/drawing/2014/main" id="{08D0BF9D-6A0A-4C03-8261-F6DE4DDBB367}"/>
              </a:ext>
            </a:extLst>
          </p:cNvPr>
          <p:cNvGrpSpPr/>
          <p:nvPr/>
        </p:nvGrpSpPr>
        <p:grpSpPr>
          <a:xfrm>
            <a:off x="903577" y="1631169"/>
            <a:ext cx="3798965" cy="646331"/>
            <a:chOff x="417561" y="1102159"/>
            <a:chExt cx="3798965" cy="646331"/>
          </a:xfrm>
        </p:grpSpPr>
        <p:sp>
          <p:nvSpPr>
            <p:cNvPr id="8" name="Text Placeholder 3">
              <a:extLst>
                <a:ext uri="{FF2B5EF4-FFF2-40B4-BE49-F238E27FC236}">
                  <a16:creationId xmlns:a16="http://schemas.microsoft.com/office/drawing/2014/main" id="{CEDC9380-0897-4BC2-84A9-37F2971B5551}"/>
                </a:ext>
              </a:extLst>
            </p:cNvPr>
            <p:cNvSpPr txBox="1">
              <a:spLocks/>
            </p:cNvSpPr>
            <p:nvPr/>
          </p:nvSpPr>
          <p:spPr>
            <a:xfrm>
              <a:off x="1092625" y="1102159"/>
              <a:ext cx="3123901" cy="646331"/>
            </a:xfrm>
            <a:prstGeom prst="rect">
              <a:avLst/>
            </a:prstGeom>
          </p:spPr>
          <p:txBody>
            <a:bodyPr wrap="square" lIns="36000" rIns="3600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896386">
                <a:lnSpc>
                  <a:spcPct val="100000"/>
                </a:lnSpc>
                <a:spcBef>
                  <a:spcPts val="0"/>
                </a:spcBef>
                <a:buNone/>
              </a:pPr>
              <a:r>
                <a:rPr lang="en-US" sz="2000" b="1" dirty="0">
                  <a:solidFill>
                    <a:schemeClr val="accent2"/>
                  </a:solidFill>
                  <a:latin typeface="Segoe UI Semibold" charset="0"/>
                  <a:ea typeface="Segoe UI Semibold" charset="0"/>
                  <a:cs typeface="Segoe UI Semibold" charset="0"/>
                </a:rPr>
                <a:t>Tabs</a:t>
              </a:r>
              <a:endParaRPr lang="en-US" sz="1050" b="1" dirty="0">
                <a:solidFill>
                  <a:schemeClr val="accent2"/>
                </a:solidFill>
                <a:latin typeface="Segoe UI Semibold" charset="0"/>
                <a:ea typeface="Segoe UI Semibold" charset="0"/>
                <a:cs typeface="Segoe UI Semibold" charset="0"/>
              </a:endParaRPr>
            </a:p>
            <a:p>
              <a:pPr marL="0" indent="0" defTabSz="896386">
                <a:lnSpc>
                  <a:spcPct val="100000"/>
                </a:lnSpc>
                <a:spcBef>
                  <a:spcPts val="0"/>
                </a:spcBef>
                <a:buNone/>
              </a:pPr>
              <a:r>
                <a:rPr lang="en-US" sz="1600" dirty="0">
                  <a:solidFill>
                    <a:schemeClr val="tx1">
                      <a:lumMod val="50000"/>
                      <a:lumOff val="50000"/>
                    </a:schemeClr>
                  </a:solidFill>
                  <a:latin typeface="Segoe UI" panose="020B0502040204020203" pitchFamily="34" charset="0"/>
                  <a:ea typeface="Segoe UI Semibold" charset="0"/>
                  <a:cs typeface="Segoe UI" panose="020B0502040204020203" pitchFamily="34" charset="0"/>
                </a:rPr>
                <a:t>Surface rich content within Teams</a:t>
              </a:r>
            </a:p>
          </p:txBody>
        </p:sp>
        <p:pic>
          <p:nvPicPr>
            <p:cNvPr id="10" name="Graphic 9">
              <a:extLst>
                <a:ext uri="{FF2B5EF4-FFF2-40B4-BE49-F238E27FC236}">
                  <a16:creationId xmlns:a16="http://schemas.microsoft.com/office/drawing/2014/main" id="{802704AC-B0BA-4853-8D3D-FDD8226E71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7561" y="1151397"/>
              <a:ext cx="468000" cy="468000"/>
            </a:xfrm>
            <a:prstGeom prst="rect">
              <a:avLst/>
            </a:prstGeom>
          </p:spPr>
        </p:pic>
      </p:grpSp>
      <p:grpSp>
        <p:nvGrpSpPr>
          <p:cNvPr id="11" name="Group 10">
            <a:extLst>
              <a:ext uri="{FF2B5EF4-FFF2-40B4-BE49-F238E27FC236}">
                <a16:creationId xmlns:a16="http://schemas.microsoft.com/office/drawing/2014/main" id="{C6070C6E-641B-49B1-A084-D6842B0118E4}"/>
              </a:ext>
            </a:extLst>
          </p:cNvPr>
          <p:cNvGrpSpPr/>
          <p:nvPr/>
        </p:nvGrpSpPr>
        <p:grpSpPr>
          <a:xfrm>
            <a:off x="903577" y="2652002"/>
            <a:ext cx="3926785" cy="892552"/>
            <a:chOff x="417562" y="2066650"/>
            <a:chExt cx="3926785" cy="892552"/>
          </a:xfrm>
        </p:grpSpPr>
        <p:pic>
          <p:nvPicPr>
            <p:cNvPr id="12" name="Graphic 11">
              <a:extLst>
                <a:ext uri="{FF2B5EF4-FFF2-40B4-BE49-F238E27FC236}">
                  <a16:creationId xmlns:a16="http://schemas.microsoft.com/office/drawing/2014/main" id="{066BC83C-BE8A-4958-A577-8DC923FFCB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562" y="2116593"/>
              <a:ext cx="468001" cy="468000"/>
            </a:xfrm>
            <a:prstGeom prst="rect">
              <a:avLst/>
            </a:prstGeom>
          </p:spPr>
        </p:pic>
        <p:sp>
          <p:nvSpPr>
            <p:cNvPr id="15" name="Text Placeholder 3">
              <a:extLst>
                <a:ext uri="{FF2B5EF4-FFF2-40B4-BE49-F238E27FC236}">
                  <a16:creationId xmlns:a16="http://schemas.microsoft.com/office/drawing/2014/main" id="{A4AFDE62-95B1-4D1A-8C24-A768CD54D688}"/>
                </a:ext>
              </a:extLst>
            </p:cNvPr>
            <p:cNvSpPr txBox="1">
              <a:spLocks/>
            </p:cNvSpPr>
            <p:nvPr/>
          </p:nvSpPr>
          <p:spPr>
            <a:xfrm>
              <a:off x="1092626" y="2066650"/>
              <a:ext cx="3251721" cy="892552"/>
            </a:xfrm>
            <a:prstGeom prst="rect">
              <a:avLst/>
            </a:prstGeom>
          </p:spPr>
          <p:txBody>
            <a:bodyPr wrap="square" lIns="36000" rIns="3600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896386">
                <a:lnSpc>
                  <a:spcPct val="100000"/>
                </a:lnSpc>
                <a:spcBef>
                  <a:spcPts val="0"/>
                </a:spcBef>
                <a:buNone/>
              </a:pPr>
              <a:r>
                <a:rPr lang="en-US" sz="2000" b="1" dirty="0">
                  <a:solidFill>
                    <a:schemeClr val="accent2"/>
                  </a:solidFill>
                  <a:latin typeface="Segoe UI Semibold" charset="0"/>
                  <a:ea typeface="Segoe UI Semibold" charset="0"/>
                  <a:cs typeface="Segoe UI Semibold" charset="0"/>
                </a:rPr>
                <a:t>Bots</a:t>
              </a:r>
              <a:endParaRPr lang="en-US" sz="1050" b="1" dirty="0">
                <a:solidFill>
                  <a:schemeClr val="accent2"/>
                </a:solidFill>
                <a:latin typeface="Segoe UI Semibold" charset="0"/>
                <a:ea typeface="Segoe UI Semibold" charset="0"/>
                <a:cs typeface="Segoe UI Semibold" charset="0"/>
              </a:endParaRPr>
            </a:p>
            <a:p>
              <a:pPr marL="0" indent="0" defTabSz="896386">
                <a:lnSpc>
                  <a:spcPct val="100000"/>
                </a:lnSpc>
                <a:spcBef>
                  <a:spcPts val="0"/>
                </a:spcBef>
                <a:buNone/>
              </a:pPr>
              <a:r>
                <a:rPr lang="en-US" sz="1600" dirty="0">
                  <a:solidFill>
                    <a:schemeClr val="tx1">
                      <a:lumMod val="50000"/>
                      <a:lumOff val="50000"/>
                    </a:schemeClr>
                  </a:solidFill>
                  <a:latin typeface="Segoe UI" panose="020B0502040204020203" pitchFamily="34" charset="0"/>
                  <a:ea typeface="Segoe UI Semibold" charset="0"/>
                  <a:cs typeface="Segoe UI" panose="020B0502040204020203" pitchFamily="34" charset="0"/>
                </a:rPr>
                <a:t>Help users get tasks done in conversations</a:t>
              </a:r>
            </a:p>
          </p:txBody>
        </p:sp>
      </p:grpSp>
      <p:grpSp>
        <p:nvGrpSpPr>
          <p:cNvPr id="16" name="Group 15">
            <a:extLst>
              <a:ext uri="{FF2B5EF4-FFF2-40B4-BE49-F238E27FC236}">
                <a16:creationId xmlns:a16="http://schemas.microsoft.com/office/drawing/2014/main" id="{5BE0B91F-E86A-4E2D-858A-B3502A5D2449}"/>
              </a:ext>
            </a:extLst>
          </p:cNvPr>
          <p:cNvGrpSpPr/>
          <p:nvPr/>
        </p:nvGrpSpPr>
        <p:grpSpPr>
          <a:xfrm>
            <a:off x="903577" y="3841044"/>
            <a:ext cx="3458084" cy="646331"/>
            <a:chOff x="417562" y="3032822"/>
            <a:chExt cx="3458084" cy="646331"/>
          </a:xfrm>
        </p:grpSpPr>
        <p:pic>
          <p:nvPicPr>
            <p:cNvPr id="19" name="Graphic 18">
              <a:extLst>
                <a:ext uri="{FF2B5EF4-FFF2-40B4-BE49-F238E27FC236}">
                  <a16:creationId xmlns:a16="http://schemas.microsoft.com/office/drawing/2014/main" id="{1334B801-FD7C-4BFB-8EB9-D9BDD9E80BA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7562" y="3081790"/>
              <a:ext cx="468001" cy="468000"/>
            </a:xfrm>
            <a:prstGeom prst="rect">
              <a:avLst/>
            </a:prstGeom>
          </p:spPr>
        </p:pic>
        <p:sp>
          <p:nvSpPr>
            <p:cNvPr id="20" name="Text Placeholder 3">
              <a:extLst>
                <a:ext uri="{FF2B5EF4-FFF2-40B4-BE49-F238E27FC236}">
                  <a16:creationId xmlns:a16="http://schemas.microsoft.com/office/drawing/2014/main" id="{F5B88A2D-981F-49FF-A539-5BF63274170E}"/>
                </a:ext>
              </a:extLst>
            </p:cNvPr>
            <p:cNvSpPr txBox="1">
              <a:spLocks/>
            </p:cNvSpPr>
            <p:nvPr/>
          </p:nvSpPr>
          <p:spPr>
            <a:xfrm>
              <a:off x="1092625" y="3032822"/>
              <a:ext cx="2783021" cy="646331"/>
            </a:xfrm>
            <a:prstGeom prst="rect">
              <a:avLst/>
            </a:prstGeom>
          </p:spPr>
          <p:txBody>
            <a:bodyPr wrap="square" lIns="36000" rIns="3600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896386">
                <a:lnSpc>
                  <a:spcPct val="100000"/>
                </a:lnSpc>
                <a:spcBef>
                  <a:spcPts val="0"/>
                </a:spcBef>
                <a:buNone/>
              </a:pPr>
              <a:r>
                <a:rPr lang="en-US" sz="2000" b="1" dirty="0">
                  <a:solidFill>
                    <a:schemeClr val="accent2"/>
                  </a:solidFill>
                  <a:latin typeface="Segoe UI Semibold" charset="0"/>
                  <a:ea typeface="Segoe UI Semibold" charset="0"/>
                  <a:cs typeface="Segoe UI Semibold" charset="0"/>
                </a:rPr>
                <a:t>Connectors</a:t>
              </a:r>
              <a:endParaRPr lang="en-US" sz="1200" b="1" dirty="0">
                <a:solidFill>
                  <a:schemeClr val="accent2"/>
                </a:solidFill>
                <a:latin typeface="Segoe UI Semibold" charset="0"/>
                <a:ea typeface="Segoe UI Semibold" charset="0"/>
                <a:cs typeface="Segoe UI Semibold" charset="0"/>
              </a:endParaRPr>
            </a:p>
            <a:p>
              <a:pPr marL="0" indent="0" defTabSz="896386">
                <a:lnSpc>
                  <a:spcPct val="100000"/>
                </a:lnSpc>
                <a:spcBef>
                  <a:spcPts val="0"/>
                </a:spcBef>
                <a:buNone/>
              </a:pPr>
              <a:r>
                <a:rPr lang="en-US" sz="1600" dirty="0">
                  <a:solidFill>
                    <a:schemeClr val="tx1">
                      <a:lumMod val="50000"/>
                      <a:lumOff val="50000"/>
                    </a:schemeClr>
                  </a:solidFill>
                  <a:latin typeface="Segoe UI" panose="020B0502040204020203" pitchFamily="34" charset="0"/>
                  <a:ea typeface="Segoe UI Semibold" charset="0"/>
                  <a:cs typeface="Segoe UI" panose="020B0502040204020203" pitchFamily="34" charset="0"/>
                </a:rPr>
                <a:t>Post rich updates to channels</a:t>
              </a:r>
            </a:p>
          </p:txBody>
        </p:sp>
      </p:grpSp>
      <p:grpSp>
        <p:nvGrpSpPr>
          <p:cNvPr id="21" name="Group 20">
            <a:extLst>
              <a:ext uri="{FF2B5EF4-FFF2-40B4-BE49-F238E27FC236}">
                <a16:creationId xmlns:a16="http://schemas.microsoft.com/office/drawing/2014/main" id="{B5570899-0020-4E06-925C-F5A022EE447A}"/>
              </a:ext>
            </a:extLst>
          </p:cNvPr>
          <p:cNvGrpSpPr/>
          <p:nvPr/>
        </p:nvGrpSpPr>
        <p:grpSpPr>
          <a:xfrm>
            <a:off x="6457616" y="1680407"/>
            <a:ext cx="4033404" cy="646331"/>
            <a:chOff x="4578142" y="1102159"/>
            <a:chExt cx="4033404" cy="646331"/>
          </a:xfrm>
        </p:grpSpPr>
        <p:pic>
          <p:nvPicPr>
            <p:cNvPr id="22" name="Graphic 21">
              <a:extLst>
                <a:ext uri="{FF2B5EF4-FFF2-40B4-BE49-F238E27FC236}">
                  <a16:creationId xmlns:a16="http://schemas.microsoft.com/office/drawing/2014/main" id="{CC3F79A0-9E8A-4B17-896B-625B59B411E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78142" y="1170770"/>
              <a:ext cx="468000" cy="468000"/>
            </a:xfrm>
            <a:prstGeom prst="rect">
              <a:avLst/>
            </a:prstGeom>
          </p:spPr>
        </p:pic>
        <p:sp>
          <p:nvSpPr>
            <p:cNvPr id="23" name="Text Placeholder 3">
              <a:extLst>
                <a:ext uri="{FF2B5EF4-FFF2-40B4-BE49-F238E27FC236}">
                  <a16:creationId xmlns:a16="http://schemas.microsoft.com/office/drawing/2014/main" id="{64094873-36AD-4EDE-A5A6-C957CFB5948D}"/>
                </a:ext>
              </a:extLst>
            </p:cNvPr>
            <p:cNvSpPr txBox="1">
              <a:spLocks/>
            </p:cNvSpPr>
            <p:nvPr/>
          </p:nvSpPr>
          <p:spPr>
            <a:xfrm>
              <a:off x="5177628" y="1102159"/>
              <a:ext cx="3433918" cy="646331"/>
            </a:xfrm>
            <a:prstGeom prst="rect">
              <a:avLst/>
            </a:prstGeom>
          </p:spPr>
          <p:txBody>
            <a:bodyPr wrap="square" lIns="36000" rIns="3600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896386">
                <a:lnSpc>
                  <a:spcPct val="100000"/>
                </a:lnSpc>
                <a:spcBef>
                  <a:spcPts val="0"/>
                </a:spcBef>
                <a:buNone/>
              </a:pPr>
              <a:r>
                <a:rPr lang="en-US" sz="2000" b="1" dirty="0">
                  <a:solidFill>
                    <a:schemeClr val="accent2"/>
                  </a:solidFill>
                  <a:latin typeface="Segoe UI Semibold" charset="0"/>
                  <a:ea typeface="Segoe UI Semibold" charset="0"/>
                  <a:cs typeface="Segoe UI Semibold" charset="0"/>
                </a:rPr>
                <a:t>Activity Feed</a:t>
              </a:r>
              <a:endParaRPr lang="en-US" sz="1200" b="1" dirty="0">
                <a:solidFill>
                  <a:schemeClr val="accent2"/>
                </a:solidFill>
                <a:latin typeface="Segoe UI Semibold" charset="0"/>
                <a:ea typeface="Segoe UI Semibold" charset="0"/>
                <a:cs typeface="Segoe UI Semibold" charset="0"/>
              </a:endParaRPr>
            </a:p>
            <a:p>
              <a:pPr marL="0" indent="0" defTabSz="896386">
                <a:lnSpc>
                  <a:spcPct val="100000"/>
                </a:lnSpc>
                <a:spcBef>
                  <a:spcPts val="0"/>
                </a:spcBef>
                <a:buNone/>
              </a:pPr>
              <a:r>
                <a:rPr lang="en-US" sz="1600" dirty="0">
                  <a:solidFill>
                    <a:schemeClr val="tx1">
                      <a:lumMod val="50000"/>
                      <a:lumOff val="50000"/>
                    </a:schemeClr>
                  </a:solidFill>
                  <a:latin typeface="Segoe UI" panose="020B0502040204020203" pitchFamily="34" charset="0"/>
                  <a:ea typeface="Segoe UI Semibold" charset="0"/>
                  <a:cs typeface="Segoe UI" panose="020B0502040204020203" pitchFamily="34" charset="0"/>
                </a:rPr>
                <a:t>Engage users via feed notifications</a:t>
              </a:r>
            </a:p>
          </p:txBody>
        </p:sp>
      </p:grpSp>
      <p:grpSp>
        <p:nvGrpSpPr>
          <p:cNvPr id="25" name="Group 24">
            <a:extLst>
              <a:ext uri="{FF2B5EF4-FFF2-40B4-BE49-F238E27FC236}">
                <a16:creationId xmlns:a16="http://schemas.microsoft.com/office/drawing/2014/main" id="{97AEEA04-D240-47F7-9CB2-BE454B2F063A}"/>
              </a:ext>
            </a:extLst>
          </p:cNvPr>
          <p:cNvGrpSpPr/>
          <p:nvPr/>
        </p:nvGrpSpPr>
        <p:grpSpPr>
          <a:xfrm>
            <a:off x="6457616" y="2656474"/>
            <a:ext cx="4738951" cy="892552"/>
            <a:chOff x="4578142" y="2066650"/>
            <a:chExt cx="4738951" cy="892552"/>
          </a:xfrm>
        </p:grpSpPr>
        <p:pic>
          <p:nvPicPr>
            <p:cNvPr id="26" name="Graphic 25">
              <a:extLst>
                <a:ext uri="{FF2B5EF4-FFF2-40B4-BE49-F238E27FC236}">
                  <a16:creationId xmlns:a16="http://schemas.microsoft.com/office/drawing/2014/main" id="{4FBE1FB0-C4A5-4C21-8FD6-97FA0DB1E49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78142" y="2129078"/>
              <a:ext cx="468001" cy="468000"/>
            </a:xfrm>
            <a:prstGeom prst="rect">
              <a:avLst/>
            </a:prstGeom>
          </p:spPr>
        </p:pic>
        <p:sp>
          <p:nvSpPr>
            <p:cNvPr id="27" name="Text Placeholder 3">
              <a:extLst>
                <a:ext uri="{FF2B5EF4-FFF2-40B4-BE49-F238E27FC236}">
                  <a16:creationId xmlns:a16="http://schemas.microsoft.com/office/drawing/2014/main" id="{6445E5EB-6263-4469-BCE4-DFEF62E44C91}"/>
                </a:ext>
              </a:extLst>
            </p:cNvPr>
            <p:cNvSpPr txBox="1">
              <a:spLocks/>
            </p:cNvSpPr>
            <p:nvPr/>
          </p:nvSpPr>
          <p:spPr>
            <a:xfrm>
              <a:off x="5177628" y="2066650"/>
              <a:ext cx="4139465" cy="892552"/>
            </a:xfrm>
            <a:prstGeom prst="rect">
              <a:avLst/>
            </a:prstGeom>
          </p:spPr>
          <p:txBody>
            <a:bodyPr wrap="square" lIns="36000" rIns="3600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896386">
                <a:lnSpc>
                  <a:spcPct val="100000"/>
                </a:lnSpc>
                <a:spcBef>
                  <a:spcPts val="0"/>
                </a:spcBef>
                <a:buNone/>
              </a:pPr>
              <a:r>
                <a:rPr lang="en-US" sz="2000" b="1" dirty="0">
                  <a:solidFill>
                    <a:schemeClr val="accent2"/>
                  </a:solidFill>
                  <a:latin typeface="Segoe UI Semibold" charset="0"/>
                  <a:ea typeface="Segoe UI Semibold" charset="0"/>
                  <a:cs typeface="Segoe UI Semibold" charset="0"/>
                </a:rPr>
                <a:t>Compose Extensions</a:t>
              </a:r>
              <a:endParaRPr lang="en-US" sz="1200" b="1" dirty="0">
                <a:solidFill>
                  <a:schemeClr val="accent2"/>
                </a:solidFill>
                <a:latin typeface="Segoe UI Semibold" charset="0"/>
                <a:ea typeface="Segoe UI Semibold" charset="0"/>
                <a:cs typeface="Segoe UI Semibold" charset="0"/>
              </a:endParaRPr>
            </a:p>
            <a:p>
              <a:pPr marL="0" indent="0" defTabSz="896386">
                <a:lnSpc>
                  <a:spcPct val="100000"/>
                </a:lnSpc>
                <a:spcBef>
                  <a:spcPts val="0"/>
                </a:spcBef>
                <a:buNone/>
              </a:pPr>
              <a:r>
                <a:rPr lang="en-US" sz="1600" dirty="0">
                  <a:solidFill>
                    <a:schemeClr val="tx1">
                      <a:lumMod val="50000"/>
                      <a:lumOff val="50000"/>
                    </a:schemeClr>
                  </a:solidFill>
                  <a:latin typeface="Segoe UI" panose="020B0502040204020203" pitchFamily="34" charset="0"/>
                  <a:ea typeface="Segoe UI Semibold" charset="0"/>
                  <a:cs typeface="Segoe UI" panose="020B0502040204020203" pitchFamily="34" charset="0"/>
                </a:rPr>
                <a:t>Allow users to query and share rich cards in conversations</a:t>
              </a:r>
            </a:p>
          </p:txBody>
        </p:sp>
      </p:grpSp>
      <p:grpSp>
        <p:nvGrpSpPr>
          <p:cNvPr id="29" name="Group 28">
            <a:extLst>
              <a:ext uri="{FF2B5EF4-FFF2-40B4-BE49-F238E27FC236}">
                <a16:creationId xmlns:a16="http://schemas.microsoft.com/office/drawing/2014/main" id="{54B4C616-F829-41E3-BDA3-415E59687CDF}"/>
              </a:ext>
            </a:extLst>
          </p:cNvPr>
          <p:cNvGrpSpPr/>
          <p:nvPr/>
        </p:nvGrpSpPr>
        <p:grpSpPr>
          <a:xfrm>
            <a:off x="6457616" y="3892719"/>
            <a:ext cx="4928140" cy="646331"/>
            <a:chOff x="4578142" y="3028999"/>
            <a:chExt cx="4928140" cy="646331"/>
          </a:xfrm>
        </p:grpSpPr>
        <p:pic>
          <p:nvPicPr>
            <p:cNvPr id="30" name="Graphic 29">
              <a:extLst>
                <a:ext uri="{FF2B5EF4-FFF2-40B4-BE49-F238E27FC236}">
                  <a16:creationId xmlns:a16="http://schemas.microsoft.com/office/drawing/2014/main" id="{E9E0A5B9-D31F-484B-A986-1940F6ED230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578142" y="3045182"/>
              <a:ext cx="468001" cy="468000"/>
            </a:xfrm>
            <a:prstGeom prst="rect">
              <a:avLst/>
            </a:prstGeom>
          </p:spPr>
        </p:pic>
        <p:sp>
          <p:nvSpPr>
            <p:cNvPr id="31" name="Text Placeholder 3">
              <a:extLst>
                <a:ext uri="{FF2B5EF4-FFF2-40B4-BE49-F238E27FC236}">
                  <a16:creationId xmlns:a16="http://schemas.microsoft.com/office/drawing/2014/main" id="{167D9A17-66D1-429D-8968-CBC1F0575900}"/>
                </a:ext>
              </a:extLst>
            </p:cNvPr>
            <p:cNvSpPr txBox="1">
              <a:spLocks/>
            </p:cNvSpPr>
            <p:nvPr/>
          </p:nvSpPr>
          <p:spPr>
            <a:xfrm>
              <a:off x="5177628" y="3028999"/>
              <a:ext cx="4328654" cy="646331"/>
            </a:xfrm>
            <a:prstGeom prst="rect">
              <a:avLst/>
            </a:prstGeom>
          </p:spPr>
          <p:txBody>
            <a:bodyPr wrap="square" lIns="36000" rIns="3600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896386">
                <a:lnSpc>
                  <a:spcPct val="100000"/>
                </a:lnSpc>
                <a:spcBef>
                  <a:spcPts val="0"/>
                </a:spcBef>
                <a:buNone/>
              </a:pPr>
              <a:r>
                <a:rPr lang="en-US" sz="2000" b="1" dirty="0">
                  <a:solidFill>
                    <a:schemeClr val="accent2"/>
                  </a:solidFill>
                  <a:latin typeface="Segoe UI Semibold" charset="0"/>
                  <a:ea typeface="Segoe UI Semibold" charset="0"/>
                  <a:cs typeface="Segoe UI Semibold" charset="0"/>
                </a:rPr>
                <a:t>Actionable Messages</a:t>
              </a:r>
              <a:endParaRPr lang="en-US" sz="1200" b="1" dirty="0">
                <a:solidFill>
                  <a:schemeClr val="accent2"/>
                </a:solidFill>
                <a:latin typeface="Segoe UI Semibold" charset="0"/>
                <a:ea typeface="Segoe UI Semibold" charset="0"/>
                <a:cs typeface="Segoe UI Semibold" charset="0"/>
              </a:endParaRPr>
            </a:p>
            <a:p>
              <a:pPr marL="0" indent="0" defTabSz="896386">
                <a:lnSpc>
                  <a:spcPct val="100000"/>
                </a:lnSpc>
                <a:spcBef>
                  <a:spcPts val="0"/>
                </a:spcBef>
                <a:buNone/>
              </a:pPr>
              <a:r>
                <a:rPr lang="en-US" sz="1600" dirty="0">
                  <a:solidFill>
                    <a:schemeClr val="tx1">
                      <a:lumMod val="50000"/>
                      <a:lumOff val="50000"/>
                    </a:schemeClr>
                  </a:solidFill>
                  <a:latin typeface="Segoe UI" panose="020B0502040204020203" pitchFamily="34" charset="0"/>
                  <a:ea typeface="Segoe UI Semibold" charset="0"/>
                  <a:cs typeface="Segoe UI" panose="020B0502040204020203" pitchFamily="34" charset="0"/>
                </a:rPr>
                <a:t>Add rich interaction to your connector cards</a:t>
              </a:r>
            </a:p>
          </p:txBody>
        </p:sp>
      </p:grpSp>
      <p:grpSp>
        <p:nvGrpSpPr>
          <p:cNvPr id="33" name="Group 32">
            <a:extLst>
              <a:ext uri="{FF2B5EF4-FFF2-40B4-BE49-F238E27FC236}">
                <a16:creationId xmlns:a16="http://schemas.microsoft.com/office/drawing/2014/main" id="{22D6B363-4907-4071-A102-3C46E00F61F4}"/>
              </a:ext>
            </a:extLst>
          </p:cNvPr>
          <p:cNvGrpSpPr/>
          <p:nvPr/>
        </p:nvGrpSpPr>
        <p:grpSpPr>
          <a:xfrm>
            <a:off x="991384" y="4940273"/>
            <a:ext cx="6740554" cy="646331"/>
            <a:chOff x="489560" y="3899442"/>
            <a:chExt cx="6740554" cy="646331"/>
          </a:xfrm>
        </p:grpSpPr>
        <p:sp>
          <p:nvSpPr>
            <p:cNvPr id="34" name="Freeform 40">
              <a:extLst>
                <a:ext uri="{FF2B5EF4-FFF2-40B4-BE49-F238E27FC236}">
                  <a16:creationId xmlns:a16="http://schemas.microsoft.com/office/drawing/2014/main" id="{29C356DD-6721-4A1C-83D8-9DCD208B589E}"/>
                </a:ext>
              </a:extLst>
            </p:cNvPr>
            <p:cNvSpPr>
              <a:spLocks noChangeAspect="1" noEditPoints="1"/>
            </p:cNvSpPr>
            <p:nvPr/>
          </p:nvSpPr>
          <p:spPr bwMode="auto">
            <a:xfrm>
              <a:off x="489560" y="3957829"/>
              <a:ext cx="324001" cy="468000"/>
            </a:xfrm>
            <a:custGeom>
              <a:avLst/>
              <a:gdLst>
                <a:gd name="T0" fmla="*/ 76 w 152"/>
                <a:gd name="T1" fmla="*/ 0 h 221"/>
                <a:gd name="T2" fmla="*/ 96 w 152"/>
                <a:gd name="T3" fmla="*/ 2 h 221"/>
                <a:gd name="T4" fmla="*/ 115 w 152"/>
                <a:gd name="T5" fmla="*/ 10 h 221"/>
                <a:gd name="T6" fmla="*/ 130 w 152"/>
                <a:gd name="T7" fmla="*/ 22 h 221"/>
                <a:gd name="T8" fmla="*/ 142 w 152"/>
                <a:gd name="T9" fmla="*/ 37 h 221"/>
                <a:gd name="T10" fmla="*/ 150 w 152"/>
                <a:gd name="T11" fmla="*/ 56 h 221"/>
                <a:gd name="T12" fmla="*/ 152 w 152"/>
                <a:gd name="T13" fmla="*/ 76 h 221"/>
                <a:gd name="T14" fmla="*/ 146 w 152"/>
                <a:gd name="T15" fmla="*/ 105 h 221"/>
                <a:gd name="T16" fmla="*/ 129 w 152"/>
                <a:gd name="T17" fmla="*/ 129 h 221"/>
                <a:gd name="T18" fmla="*/ 115 w 152"/>
                <a:gd name="T19" fmla="*/ 149 h 221"/>
                <a:gd name="T20" fmla="*/ 111 w 152"/>
                <a:gd name="T21" fmla="*/ 173 h 221"/>
                <a:gd name="T22" fmla="*/ 111 w 152"/>
                <a:gd name="T23" fmla="*/ 200 h 221"/>
                <a:gd name="T24" fmla="*/ 109 w 152"/>
                <a:gd name="T25" fmla="*/ 209 h 221"/>
                <a:gd name="T26" fmla="*/ 105 w 152"/>
                <a:gd name="T27" fmla="*/ 215 h 221"/>
                <a:gd name="T28" fmla="*/ 98 w 152"/>
                <a:gd name="T29" fmla="*/ 220 h 221"/>
                <a:gd name="T30" fmla="*/ 90 w 152"/>
                <a:gd name="T31" fmla="*/ 221 h 221"/>
                <a:gd name="T32" fmla="*/ 62 w 152"/>
                <a:gd name="T33" fmla="*/ 221 h 221"/>
                <a:gd name="T34" fmla="*/ 54 w 152"/>
                <a:gd name="T35" fmla="*/ 220 h 221"/>
                <a:gd name="T36" fmla="*/ 48 w 152"/>
                <a:gd name="T37" fmla="*/ 215 h 221"/>
                <a:gd name="T38" fmla="*/ 43 w 152"/>
                <a:gd name="T39" fmla="*/ 209 h 221"/>
                <a:gd name="T40" fmla="*/ 41 w 152"/>
                <a:gd name="T41" fmla="*/ 200 h 221"/>
                <a:gd name="T42" fmla="*/ 41 w 152"/>
                <a:gd name="T43" fmla="*/ 173 h 221"/>
                <a:gd name="T44" fmla="*/ 37 w 152"/>
                <a:gd name="T45" fmla="*/ 149 h 221"/>
                <a:gd name="T46" fmla="*/ 23 w 152"/>
                <a:gd name="T47" fmla="*/ 129 h 221"/>
                <a:gd name="T48" fmla="*/ 6 w 152"/>
                <a:gd name="T49" fmla="*/ 105 h 221"/>
                <a:gd name="T50" fmla="*/ 0 w 152"/>
                <a:gd name="T51" fmla="*/ 76 h 221"/>
                <a:gd name="T52" fmla="*/ 3 w 152"/>
                <a:gd name="T53" fmla="*/ 56 h 221"/>
                <a:gd name="T54" fmla="*/ 10 w 152"/>
                <a:gd name="T55" fmla="*/ 37 h 221"/>
                <a:gd name="T56" fmla="*/ 22 w 152"/>
                <a:gd name="T57" fmla="*/ 22 h 221"/>
                <a:gd name="T58" fmla="*/ 38 w 152"/>
                <a:gd name="T59" fmla="*/ 10 h 221"/>
                <a:gd name="T60" fmla="*/ 56 w 152"/>
                <a:gd name="T61" fmla="*/ 2 h 221"/>
                <a:gd name="T62" fmla="*/ 76 w 152"/>
                <a:gd name="T63" fmla="*/ 0 h 221"/>
                <a:gd name="T64" fmla="*/ 90 w 152"/>
                <a:gd name="T65" fmla="*/ 207 h 221"/>
                <a:gd name="T66" fmla="*/ 95 w 152"/>
                <a:gd name="T67" fmla="*/ 205 h 221"/>
                <a:gd name="T68" fmla="*/ 97 w 152"/>
                <a:gd name="T69" fmla="*/ 200 h 221"/>
                <a:gd name="T70" fmla="*/ 97 w 152"/>
                <a:gd name="T71" fmla="*/ 180 h 221"/>
                <a:gd name="T72" fmla="*/ 55 w 152"/>
                <a:gd name="T73" fmla="*/ 180 h 221"/>
                <a:gd name="T74" fmla="*/ 55 w 152"/>
                <a:gd name="T75" fmla="*/ 200 h 221"/>
                <a:gd name="T76" fmla="*/ 57 w 152"/>
                <a:gd name="T77" fmla="*/ 205 h 221"/>
                <a:gd name="T78" fmla="*/ 62 w 152"/>
                <a:gd name="T79" fmla="*/ 207 h 221"/>
                <a:gd name="T80" fmla="*/ 90 w 152"/>
                <a:gd name="T81" fmla="*/ 207 h 221"/>
                <a:gd name="T82" fmla="*/ 97 w 152"/>
                <a:gd name="T83" fmla="*/ 166 h 221"/>
                <a:gd name="T84" fmla="*/ 104 w 152"/>
                <a:gd name="T85" fmla="*/ 140 h 221"/>
                <a:gd name="T86" fmla="*/ 120 w 152"/>
                <a:gd name="T87" fmla="*/ 119 h 221"/>
                <a:gd name="T88" fmla="*/ 134 w 152"/>
                <a:gd name="T89" fmla="*/ 99 h 221"/>
                <a:gd name="T90" fmla="*/ 138 w 152"/>
                <a:gd name="T91" fmla="*/ 76 h 221"/>
                <a:gd name="T92" fmla="*/ 133 w 152"/>
                <a:gd name="T93" fmla="*/ 52 h 221"/>
                <a:gd name="T94" fmla="*/ 120 w 152"/>
                <a:gd name="T95" fmla="*/ 32 h 221"/>
                <a:gd name="T96" fmla="*/ 100 w 152"/>
                <a:gd name="T97" fmla="*/ 18 h 221"/>
                <a:gd name="T98" fmla="*/ 76 w 152"/>
                <a:gd name="T99" fmla="*/ 13 h 221"/>
                <a:gd name="T100" fmla="*/ 52 w 152"/>
                <a:gd name="T101" fmla="*/ 18 h 221"/>
                <a:gd name="T102" fmla="*/ 32 w 152"/>
                <a:gd name="T103" fmla="*/ 32 h 221"/>
                <a:gd name="T104" fmla="*/ 19 w 152"/>
                <a:gd name="T105" fmla="*/ 52 h 221"/>
                <a:gd name="T106" fmla="*/ 14 w 152"/>
                <a:gd name="T107" fmla="*/ 76 h 221"/>
                <a:gd name="T108" fmla="*/ 19 w 152"/>
                <a:gd name="T109" fmla="*/ 99 h 221"/>
                <a:gd name="T110" fmla="*/ 32 w 152"/>
                <a:gd name="T111" fmla="*/ 119 h 221"/>
                <a:gd name="T112" fmla="*/ 48 w 152"/>
                <a:gd name="T113" fmla="*/ 140 h 221"/>
                <a:gd name="T114" fmla="*/ 55 w 152"/>
                <a:gd name="T115" fmla="*/ 166 h 221"/>
                <a:gd name="T116" fmla="*/ 97 w 152"/>
                <a:gd name="T117" fmla="*/ 16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221">
                  <a:moveTo>
                    <a:pt x="76" y="0"/>
                  </a:moveTo>
                  <a:cubicBezTo>
                    <a:pt x="83" y="0"/>
                    <a:pt x="90" y="1"/>
                    <a:pt x="96" y="2"/>
                  </a:cubicBezTo>
                  <a:cubicBezTo>
                    <a:pt x="103" y="4"/>
                    <a:pt x="109" y="7"/>
                    <a:pt x="115" y="10"/>
                  </a:cubicBezTo>
                  <a:cubicBezTo>
                    <a:pt x="120" y="13"/>
                    <a:pt x="125" y="17"/>
                    <a:pt x="130" y="22"/>
                  </a:cubicBezTo>
                  <a:cubicBezTo>
                    <a:pt x="135" y="27"/>
                    <a:pt x="139" y="32"/>
                    <a:pt x="142" y="37"/>
                  </a:cubicBezTo>
                  <a:cubicBezTo>
                    <a:pt x="145" y="43"/>
                    <a:pt x="148" y="49"/>
                    <a:pt x="150" y="56"/>
                  </a:cubicBezTo>
                  <a:cubicBezTo>
                    <a:pt x="151" y="62"/>
                    <a:pt x="152" y="69"/>
                    <a:pt x="152" y="76"/>
                  </a:cubicBezTo>
                  <a:cubicBezTo>
                    <a:pt x="152" y="86"/>
                    <a:pt x="150" y="96"/>
                    <a:pt x="146" y="105"/>
                  </a:cubicBezTo>
                  <a:cubicBezTo>
                    <a:pt x="142" y="114"/>
                    <a:pt x="137" y="122"/>
                    <a:pt x="129" y="129"/>
                  </a:cubicBezTo>
                  <a:cubicBezTo>
                    <a:pt x="123" y="135"/>
                    <a:pt x="119" y="142"/>
                    <a:pt x="115" y="149"/>
                  </a:cubicBezTo>
                  <a:cubicBezTo>
                    <a:pt x="112" y="156"/>
                    <a:pt x="111" y="164"/>
                    <a:pt x="111" y="173"/>
                  </a:cubicBezTo>
                  <a:cubicBezTo>
                    <a:pt x="111" y="200"/>
                    <a:pt x="111" y="200"/>
                    <a:pt x="111" y="200"/>
                  </a:cubicBezTo>
                  <a:cubicBezTo>
                    <a:pt x="111" y="203"/>
                    <a:pt x="110" y="206"/>
                    <a:pt x="109" y="209"/>
                  </a:cubicBezTo>
                  <a:cubicBezTo>
                    <a:pt x="108" y="211"/>
                    <a:pt x="106" y="213"/>
                    <a:pt x="105" y="215"/>
                  </a:cubicBezTo>
                  <a:cubicBezTo>
                    <a:pt x="103" y="217"/>
                    <a:pt x="101" y="218"/>
                    <a:pt x="98" y="220"/>
                  </a:cubicBezTo>
                  <a:cubicBezTo>
                    <a:pt x="95" y="221"/>
                    <a:pt x="93" y="221"/>
                    <a:pt x="90" y="221"/>
                  </a:cubicBezTo>
                  <a:cubicBezTo>
                    <a:pt x="62" y="221"/>
                    <a:pt x="62" y="221"/>
                    <a:pt x="62" y="221"/>
                  </a:cubicBezTo>
                  <a:cubicBezTo>
                    <a:pt x="59" y="221"/>
                    <a:pt x="57" y="221"/>
                    <a:pt x="54" y="220"/>
                  </a:cubicBezTo>
                  <a:cubicBezTo>
                    <a:pt x="52" y="218"/>
                    <a:pt x="49" y="217"/>
                    <a:pt x="48" y="215"/>
                  </a:cubicBezTo>
                  <a:cubicBezTo>
                    <a:pt x="46" y="213"/>
                    <a:pt x="44" y="211"/>
                    <a:pt x="43" y="209"/>
                  </a:cubicBezTo>
                  <a:cubicBezTo>
                    <a:pt x="42" y="206"/>
                    <a:pt x="41" y="203"/>
                    <a:pt x="41" y="200"/>
                  </a:cubicBezTo>
                  <a:cubicBezTo>
                    <a:pt x="41" y="173"/>
                    <a:pt x="41" y="173"/>
                    <a:pt x="41" y="173"/>
                  </a:cubicBezTo>
                  <a:cubicBezTo>
                    <a:pt x="41" y="164"/>
                    <a:pt x="40" y="156"/>
                    <a:pt x="37" y="149"/>
                  </a:cubicBezTo>
                  <a:cubicBezTo>
                    <a:pt x="33" y="142"/>
                    <a:pt x="29" y="135"/>
                    <a:pt x="23" y="129"/>
                  </a:cubicBezTo>
                  <a:cubicBezTo>
                    <a:pt x="15" y="122"/>
                    <a:pt x="10" y="114"/>
                    <a:pt x="6" y="105"/>
                  </a:cubicBezTo>
                  <a:cubicBezTo>
                    <a:pt x="2" y="96"/>
                    <a:pt x="0" y="86"/>
                    <a:pt x="0" y="76"/>
                  </a:cubicBezTo>
                  <a:cubicBezTo>
                    <a:pt x="0" y="69"/>
                    <a:pt x="1" y="62"/>
                    <a:pt x="3" y="56"/>
                  </a:cubicBezTo>
                  <a:cubicBezTo>
                    <a:pt x="4" y="49"/>
                    <a:pt x="7" y="43"/>
                    <a:pt x="10" y="37"/>
                  </a:cubicBezTo>
                  <a:cubicBezTo>
                    <a:pt x="14" y="32"/>
                    <a:pt x="18" y="27"/>
                    <a:pt x="22" y="22"/>
                  </a:cubicBezTo>
                  <a:cubicBezTo>
                    <a:pt x="27" y="17"/>
                    <a:pt x="32" y="13"/>
                    <a:pt x="38" y="10"/>
                  </a:cubicBezTo>
                  <a:cubicBezTo>
                    <a:pt x="43" y="7"/>
                    <a:pt x="49" y="4"/>
                    <a:pt x="56" y="2"/>
                  </a:cubicBezTo>
                  <a:cubicBezTo>
                    <a:pt x="62" y="1"/>
                    <a:pt x="69" y="0"/>
                    <a:pt x="76" y="0"/>
                  </a:cubicBezTo>
                  <a:close/>
                  <a:moveTo>
                    <a:pt x="90" y="207"/>
                  </a:moveTo>
                  <a:cubicBezTo>
                    <a:pt x="92" y="207"/>
                    <a:pt x="93" y="207"/>
                    <a:pt x="95" y="205"/>
                  </a:cubicBezTo>
                  <a:cubicBezTo>
                    <a:pt x="96" y="204"/>
                    <a:pt x="97" y="202"/>
                    <a:pt x="97" y="200"/>
                  </a:cubicBezTo>
                  <a:cubicBezTo>
                    <a:pt x="97" y="180"/>
                    <a:pt x="97" y="180"/>
                    <a:pt x="97" y="180"/>
                  </a:cubicBezTo>
                  <a:cubicBezTo>
                    <a:pt x="55" y="180"/>
                    <a:pt x="55" y="180"/>
                    <a:pt x="55" y="180"/>
                  </a:cubicBezTo>
                  <a:cubicBezTo>
                    <a:pt x="55" y="200"/>
                    <a:pt x="55" y="200"/>
                    <a:pt x="55" y="200"/>
                  </a:cubicBezTo>
                  <a:cubicBezTo>
                    <a:pt x="55" y="202"/>
                    <a:pt x="56" y="204"/>
                    <a:pt x="57" y="205"/>
                  </a:cubicBezTo>
                  <a:cubicBezTo>
                    <a:pt x="59" y="207"/>
                    <a:pt x="60" y="207"/>
                    <a:pt x="62" y="207"/>
                  </a:cubicBezTo>
                  <a:cubicBezTo>
                    <a:pt x="90" y="207"/>
                    <a:pt x="90" y="207"/>
                    <a:pt x="90" y="207"/>
                  </a:cubicBezTo>
                  <a:close/>
                  <a:moveTo>
                    <a:pt x="97" y="166"/>
                  </a:moveTo>
                  <a:cubicBezTo>
                    <a:pt x="98" y="156"/>
                    <a:pt x="100" y="148"/>
                    <a:pt x="104" y="140"/>
                  </a:cubicBezTo>
                  <a:cubicBezTo>
                    <a:pt x="108" y="133"/>
                    <a:pt x="113" y="126"/>
                    <a:pt x="120" y="119"/>
                  </a:cubicBezTo>
                  <a:cubicBezTo>
                    <a:pt x="126" y="113"/>
                    <a:pt x="130" y="107"/>
                    <a:pt x="134" y="99"/>
                  </a:cubicBezTo>
                  <a:cubicBezTo>
                    <a:pt x="137" y="92"/>
                    <a:pt x="138" y="84"/>
                    <a:pt x="138" y="76"/>
                  </a:cubicBezTo>
                  <a:cubicBezTo>
                    <a:pt x="138" y="67"/>
                    <a:pt x="137" y="59"/>
                    <a:pt x="133" y="52"/>
                  </a:cubicBezTo>
                  <a:cubicBezTo>
                    <a:pt x="130" y="44"/>
                    <a:pt x="126" y="37"/>
                    <a:pt x="120" y="32"/>
                  </a:cubicBezTo>
                  <a:cubicBezTo>
                    <a:pt x="114" y="26"/>
                    <a:pt x="108" y="22"/>
                    <a:pt x="100" y="18"/>
                  </a:cubicBezTo>
                  <a:cubicBezTo>
                    <a:pt x="93" y="15"/>
                    <a:pt x="85" y="13"/>
                    <a:pt x="76" y="13"/>
                  </a:cubicBezTo>
                  <a:cubicBezTo>
                    <a:pt x="67" y="13"/>
                    <a:pt x="59" y="15"/>
                    <a:pt x="52" y="18"/>
                  </a:cubicBezTo>
                  <a:cubicBezTo>
                    <a:pt x="44" y="22"/>
                    <a:pt x="38" y="26"/>
                    <a:pt x="32" y="32"/>
                  </a:cubicBezTo>
                  <a:cubicBezTo>
                    <a:pt x="26" y="37"/>
                    <a:pt x="22" y="44"/>
                    <a:pt x="19" y="52"/>
                  </a:cubicBezTo>
                  <a:cubicBezTo>
                    <a:pt x="15" y="59"/>
                    <a:pt x="14" y="67"/>
                    <a:pt x="14" y="76"/>
                  </a:cubicBezTo>
                  <a:cubicBezTo>
                    <a:pt x="14" y="84"/>
                    <a:pt x="15" y="92"/>
                    <a:pt x="19" y="99"/>
                  </a:cubicBezTo>
                  <a:cubicBezTo>
                    <a:pt x="22" y="107"/>
                    <a:pt x="26" y="113"/>
                    <a:pt x="32" y="119"/>
                  </a:cubicBezTo>
                  <a:cubicBezTo>
                    <a:pt x="39" y="126"/>
                    <a:pt x="44" y="133"/>
                    <a:pt x="48" y="140"/>
                  </a:cubicBezTo>
                  <a:cubicBezTo>
                    <a:pt x="52" y="148"/>
                    <a:pt x="54" y="156"/>
                    <a:pt x="55" y="166"/>
                  </a:cubicBezTo>
                  <a:cubicBezTo>
                    <a:pt x="97" y="166"/>
                    <a:pt x="97" y="166"/>
                    <a:pt x="97" y="166"/>
                  </a:cubicBezTo>
                  <a:close/>
                </a:path>
              </a:pathLst>
            </a:custGeom>
            <a:solidFill>
              <a:schemeClr val="accent2"/>
            </a:solidFill>
            <a:ln>
              <a:noFill/>
            </a:ln>
            <a:extLst/>
          </p:spPr>
          <p:txBody>
            <a:bodyPr vert="horz" wrap="square" lIns="93181" tIns="46592" rIns="93181" bIns="4659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877">
                <a:defRPr/>
              </a:pPr>
              <a:endParaRPr lang="en-US" sz="1837" kern="0">
                <a:solidFill>
                  <a:sysClr val="windowText" lastClr="000000"/>
                </a:solidFill>
                <a:latin typeface="Segoe UI"/>
              </a:endParaRPr>
            </a:p>
          </p:txBody>
        </p:sp>
        <p:sp>
          <p:nvSpPr>
            <p:cNvPr id="35" name="Text Placeholder 3">
              <a:extLst>
                <a:ext uri="{FF2B5EF4-FFF2-40B4-BE49-F238E27FC236}">
                  <a16:creationId xmlns:a16="http://schemas.microsoft.com/office/drawing/2014/main" id="{169E3EB1-AE4B-4801-B8ED-E95102EC5ADB}"/>
                </a:ext>
              </a:extLst>
            </p:cNvPr>
            <p:cNvSpPr txBox="1">
              <a:spLocks/>
            </p:cNvSpPr>
            <p:nvPr/>
          </p:nvSpPr>
          <p:spPr>
            <a:xfrm>
              <a:off x="1092626" y="3899442"/>
              <a:ext cx="6137488" cy="646331"/>
            </a:xfrm>
            <a:prstGeom prst="rect">
              <a:avLst/>
            </a:prstGeom>
          </p:spPr>
          <p:txBody>
            <a:bodyPr wrap="square" lIns="36000" rIns="3600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896386">
                <a:lnSpc>
                  <a:spcPct val="100000"/>
                </a:lnSpc>
                <a:spcBef>
                  <a:spcPts val="0"/>
                </a:spcBef>
                <a:buNone/>
              </a:pPr>
              <a:r>
                <a:rPr lang="en-US" sz="2000" b="1" dirty="0">
                  <a:solidFill>
                    <a:schemeClr val="accent2"/>
                  </a:solidFill>
                  <a:latin typeface="Segoe UI Semibold" charset="0"/>
                  <a:ea typeface="Segoe UI Semibold" charset="0"/>
                  <a:cs typeface="Segoe UI Semibold" charset="0"/>
                </a:rPr>
                <a:t>Microsoft Graph</a:t>
              </a:r>
              <a:endParaRPr lang="en-US" sz="1200" b="1" dirty="0">
                <a:solidFill>
                  <a:schemeClr val="accent2"/>
                </a:solidFill>
                <a:latin typeface="Segoe UI Semibold" charset="0"/>
                <a:ea typeface="Segoe UI Semibold" charset="0"/>
                <a:cs typeface="Segoe UI Semibold" charset="0"/>
              </a:endParaRPr>
            </a:p>
            <a:p>
              <a:pPr marL="0" indent="0" defTabSz="896386">
                <a:lnSpc>
                  <a:spcPct val="100000"/>
                </a:lnSpc>
                <a:spcBef>
                  <a:spcPts val="0"/>
                </a:spcBef>
                <a:buNone/>
              </a:pPr>
              <a:r>
                <a:rPr lang="en-US" sz="1600" dirty="0">
                  <a:solidFill>
                    <a:schemeClr val="tx1">
                      <a:lumMod val="50000"/>
                      <a:lumOff val="50000"/>
                    </a:schemeClr>
                  </a:solidFill>
                  <a:latin typeface="Segoe UI" panose="020B0502040204020203" pitchFamily="34" charset="0"/>
                  <a:ea typeface="Segoe UI Semibold" charset="0"/>
                  <a:cs typeface="Segoe UI" panose="020B0502040204020203" pitchFamily="34" charset="0"/>
                </a:rPr>
                <a:t>Build in intelligence and connect to data that drives productivity</a:t>
              </a:r>
            </a:p>
          </p:txBody>
        </p:sp>
      </p:grpSp>
    </p:spTree>
    <p:extLst>
      <p:ext uri="{BB962C8B-B14F-4D97-AF65-F5344CB8AC3E}">
        <p14:creationId xmlns:p14="http://schemas.microsoft.com/office/powerpoint/2010/main" val="2735802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pt-PT" dirty="0"/>
              <a:t>Components Scope</a:t>
            </a:r>
            <a:endParaRPr lang="en-US" dirty="0"/>
          </a:p>
        </p:txBody>
      </p:sp>
      <p:sp>
        <p:nvSpPr>
          <p:cNvPr id="14" name="Footer Placeholder 3"/>
          <p:cNvSpPr>
            <a:spLocks noGrp="1"/>
          </p:cNvSpPr>
          <p:nvPr>
            <p:ph type="ftr" sz="quarter" idx="11"/>
          </p:nvPr>
        </p:nvSpPr>
        <p:spPr>
          <a:xfrm>
            <a:off x="7964488" y="295272"/>
            <a:ext cx="4197350" cy="371475"/>
          </a:xfrm>
        </p:spPr>
        <p:txBody>
          <a:bodyPr/>
          <a:lstStyle/>
          <a:p>
            <a:pPr>
              <a:defRPr/>
            </a:pPr>
            <a:r>
              <a:rPr lang="en-US" sz="140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1</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solidFill>
                  <a:schemeClr val="tx1">
                    <a:lumMod val="75000"/>
                    <a:lumOff val="25000"/>
                  </a:schemeClr>
                </a:solidFill>
              </a:rPr>
              <a:t>APPS FOR TEAMS</a:t>
            </a:r>
          </a:p>
          <a:p>
            <a:endParaRPr lang="en-US" dirty="0"/>
          </a:p>
        </p:txBody>
      </p:sp>
      <p:graphicFrame>
        <p:nvGraphicFramePr>
          <p:cNvPr id="37" name="Table 36">
            <a:extLst>
              <a:ext uri="{FF2B5EF4-FFF2-40B4-BE49-F238E27FC236}">
                <a16:creationId xmlns:a16="http://schemas.microsoft.com/office/drawing/2014/main" id="{DD4A8593-A334-41DB-8FF7-16CBB0C58169}"/>
              </a:ext>
            </a:extLst>
          </p:cNvPr>
          <p:cNvGraphicFramePr>
            <a:graphicFrameLocks noGrp="1"/>
          </p:cNvGraphicFramePr>
          <p:nvPr>
            <p:extLst>
              <p:ext uri="{D42A27DB-BD31-4B8C-83A1-F6EECF244321}">
                <p14:modId xmlns:p14="http://schemas.microsoft.com/office/powerpoint/2010/main" val="3807534821"/>
              </p:ext>
            </p:extLst>
          </p:nvPr>
        </p:nvGraphicFramePr>
        <p:xfrm>
          <a:off x="2063522" y="2162251"/>
          <a:ext cx="8311797" cy="2880000"/>
        </p:xfrm>
        <a:graphic>
          <a:graphicData uri="http://schemas.openxmlformats.org/drawingml/2006/table">
            <a:tbl>
              <a:tblPr firstRow="1" bandRow="1">
                <a:tableStyleId>{9D7B26C5-4107-4FEC-AEDC-1716B250A1EF}</a:tableStyleId>
              </a:tblPr>
              <a:tblGrid>
                <a:gridCol w="2622654">
                  <a:extLst>
                    <a:ext uri="{9D8B030D-6E8A-4147-A177-3AD203B41FA5}">
                      <a16:colId xmlns:a16="http://schemas.microsoft.com/office/drawing/2014/main" val="1584349336"/>
                    </a:ext>
                  </a:extLst>
                </a:gridCol>
                <a:gridCol w="1896381">
                  <a:extLst>
                    <a:ext uri="{9D8B030D-6E8A-4147-A177-3AD203B41FA5}">
                      <a16:colId xmlns:a16="http://schemas.microsoft.com/office/drawing/2014/main" val="2529705768"/>
                    </a:ext>
                  </a:extLst>
                </a:gridCol>
                <a:gridCol w="1896381">
                  <a:extLst>
                    <a:ext uri="{9D8B030D-6E8A-4147-A177-3AD203B41FA5}">
                      <a16:colId xmlns:a16="http://schemas.microsoft.com/office/drawing/2014/main" val="1303017163"/>
                    </a:ext>
                  </a:extLst>
                </a:gridCol>
                <a:gridCol w="1896381">
                  <a:extLst>
                    <a:ext uri="{9D8B030D-6E8A-4147-A177-3AD203B41FA5}">
                      <a16:colId xmlns:a16="http://schemas.microsoft.com/office/drawing/2014/main" val="1095970573"/>
                    </a:ext>
                  </a:extLst>
                </a:gridCol>
              </a:tblGrid>
              <a:tr h="480000">
                <a:tc>
                  <a:txBody>
                    <a:bodyPr/>
                    <a:lstStyle/>
                    <a:p>
                      <a:r>
                        <a:rPr lang="pt-PT" sz="2000" dirty="0"/>
                        <a:t>Component</a:t>
                      </a:r>
                    </a:p>
                  </a:txBody>
                  <a:tcPr/>
                </a:tc>
                <a:tc>
                  <a:txBody>
                    <a:bodyPr/>
                    <a:lstStyle/>
                    <a:p>
                      <a:pPr algn="ctr"/>
                      <a:r>
                        <a:rPr lang="pt-PT" sz="2000" dirty="0"/>
                        <a:t>Personal</a:t>
                      </a:r>
                    </a:p>
                  </a:txBody>
                  <a:tcPr/>
                </a:tc>
                <a:tc>
                  <a:txBody>
                    <a:bodyPr/>
                    <a:lstStyle/>
                    <a:p>
                      <a:pPr algn="ctr"/>
                      <a:r>
                        <a:rPr lang="pt-PT" sz="2000" dirty="0"/>
                        <a:t>Channel</a:t>
                      </a:r>
                    </a:p>
                  </a:txBody>
                  <a:tcPr/>
                </a:tc>
                <a:tc>
                  <a:txBody>
                    <a:bodyPr/>
                    <a:lstStyle/>
                    <a:p>
                      <a:pPr algn="ctr"/>
                      <a:r>
                        <a:rPr lang="pt-PT" sz="2000" dirty="0"/>
                        <a:t>Team</a:t>
                      </a:r>
                    </a:p>
                  </a:txBody>
                  <a:tcPr/>
                </a:tc>
                <a:extLst>
                  <a:ext uri="{0D108BD9-81ED-4DB2-BD59-A6C34878D82A}">
                    <a16:rowId xmlns:a16="http://schemas.microsoft.com/office/drawing/2014/main" val="997679993"/>
                  </a:ext>
                </a:extLst>
              </a:tr>
              <a:tr h="480000">
                <a:tc>
                  <a:txBody>
                    <a:bodyPr/>
                    <a:lstStyle/>
                    <a:p>
                      <a:r>
                        <a:rPr lang="pt-PT" sz="2000" dirty="0"/>
                        <a:t>Tabs</a:t>
                      </a:r>
                    </a:p>
                  </a:txBody>
                  <a:tcPr/>
                </a:tc>
                <a:tc>
                  <a:txBody>
                    <a:bodyPr/>
                    <a:lstStyle/>
                    <a:p>
                      <a:pPr algn="ctr"/>
                      <a:r>
                        <a:rPr lang="pt-PT" sz="2000" dirty="0"/>
                        <a:t>Yes</a:t>
                      </a:r>
                    </a:p>
                  </a:txBody>
                  <a:tcPr/>
                </a:tc>
                <a:tc>
                  <a:txBody>
                    <a:bodyPr/>
                    <a:lstStyle/>
                    <a:p>
                      <a:pPr algn="ctr"/>
                      <a:r>
                        <a:rPr lang="pt-PT" sz="2000" dirty="0"/>
                        <a:t>Yes</a:t>
                      </a:r>
                    </a:p>
                  </a:txBody>
                  <a:tcPr/>
                </a:tc>
                <a:tc>
                  <a:txBody>
                    <a:bodyPr/>
                    <a:lstStyle/>
                    <a:p>
                      <a:pPr algn="ctr"/>
                      <a:r>
                        <a:rPr lang="pt-PT" sz="2000" dirty="0"/>
                        <a:t>No</a:t>
                      </a:r>
                    </a:p>
                  </a:txBody>
                  <a:tcPr/>
                </a:tc>
                <a:extLst>
                  <a:ext uri="{0D108BD9-81ED-4DB2-BD59-A6C34878D82A}">
                    <a16:rowId xmlns:a16="http://schemas.microsoft.com/office/drawing/2014/main" val="3653928959"/>
                  </a:ext>
                </a:extLst>
              </a:tr>
              <a:tr h="480000">
                <a:tc>
                  <a:txBody>
                    <a:bodyPr/>
                    <a:lstStyle/>
                    <a:p>
                      <a:r>
                        <a:rPr lang="pt-PT" sz="2000" dirty="0"/>
                        <a:t>Bots</a:t>
                      </a:r>
                    </a:p>
                  </a:txBody>
                  <a:tcPr/>
                </a:tc>
                <a:tc>
                  <a:txBody>
                    <a:bodyPr/>
                    <a:lstStyle/>
                    <a:p>
                      <a:pPr algn="ctr"/>
                      <a:r>
                        <a:rPr lang="pt-PT" sz="2000" dirty="0"/>
                        <a:t>Yes</a:t>
                      </a:r>
                    </a:p>
                  </a:txBody>
                  <a:tcPr/>
                </a:tc>
                <a:tc>
                  <a:txBody>
                    <a:bodyPr/>
                    <a:lstStyle/>
                    <a:p>
                      <a:pPr algn="ctr"/>
                      <a:r>
                        <a:rPr lang="pt-PT" sz="2000" dirty="0"/>
                        <a:t>No</a:t>
                      </a:r>
                    </a:p>
                  </a:txBody>
                  <a:tcPr/>
                </a:tc>
                <a:tc>
                  <a:txBody>
                    <a:bodyPr/>
                    <a:lstStyle/>
                    <a:p>
                      <a:pPr algn="ctr"/>
                      <a:r>
                        <a:rPr lang="pt-PT" sz="2000" dirty="0"/>
                        <a:t>Yes</a:t>
                      </a:r>
                    </a:p>
                  </a:txBody>
                  <a:tcPr/>
                </a:tc>
                <a:extLst>
                  <a:ext uri="{0D108BD9-81ED-4DB2-BD59-A6C34878D82A}">
                    <a16:rowId xmlns:a16="http://schemas.microsoft.com/office/drawing/2014/main" val="4023476560"/>
                  </a:ext>
                </a:extLst>
              </a:tr>
              <a:tr h="480000">
                <a:tc>
                  <a:txBody>
                    <a:bodyPr/>
                    <a:lstStyle/>
                    <a:p>
                      <a:r>
                        <a:rPr lang="pt-PT" sz="2000" dirty="0"/>
                        <a:t>Connectors</a:t>
                      </a:r>
                    </a:p>
                  </a:txBody>
                  <a:tcPr/>
                </a:tc>
                <a:tc>
                  <a:txBody>
                    <a:bodyPr/>
                    <a:lstStyle/>
                    <a:p>
                      <a:pPr algn="ctr"/>
                      <a:r>
                        <a:rPr lang="pt-PT" sz="2000" dirty="0"/>
                        <a:t>No</a:t>
                      </a:r>
                    </a:p>
                  </a:txBody>
                  <a:tcPr/>
                </a:tc>
                <a:tc>
                  <a:txBody>
                    <a:bodyPr/>
                    <a:lstStyle/>
                    <a:p>
                      <a:pPr algn="ctr"/>
                      <a:r>
                        <a:rPr lang="pt-PT" sz="2000" dirty="0"/>
                        <a:t>Yes</a:t>
                      </a:r>
                    </a:p>
                  </a:txBody>
                  <a:tcPr/>
                </a:tc>
                <a:tc>
                  <a:txBody>
                    <a:bodyPr/>
                    <a:lstStyle/>
                    <a:p>
                      <a:pPr algn="ctr"/>
                      <a:r>
                        <a:rPr lang="pt-PT" sz="2000" dirty="0"/>
                        <a:t>No</a:t>
                      </a:r>
                    </a:p>
                  </a:txBody>
                  <a:tcPr/>
                </a:tc>
                <a:extLst>
                  <a:ext uri="{0D108BD9-81ED-4DB2-BD59-A6C34878D82A}">
                    <a16:rowId xmlns:a16="http://schemas.microsoft.com/office/drawing/2014/main" val="2766341788"/>
                  </a:ext>
                </a:extLst>
              </a:tr>
              <a:tr h="480000">
                <a:tc>
                  <a:txBody>
                    <a:bodyPr/>
                    <a:lstStyle/>
                    <a:p>
                      <a:r>
                        <a:rPr lang="pt-PT" sz="2000" dirty="0"/>
                        <a:t>Activity Feed</a:t>
                      </a:r>
                    </a:p>
                  </a:txBody>
                  <a:tcPr/>
                </a:tc>
                <a:tc>
                  <a:txBody>
                    <a:bodyPr/>
                    <a:lstStyle/>
                    <a:p>
                      <a:pPr algn="ctr"/>
                      <a:r>
                        <a:rPr lang="pt-PT" sz="2000" dirty="0"/>
                        <a:t>Yes</a:t>
                      </a:r>
                    </a:p>
                  </a:txBody>
                  <a:tcPr/>
                </a:tc>
                <a:tc>
                  <a:txBody>
                    <a:bodyPr/>
                    <a:lstStyle/>
                    <a:p>
                      <a:pPr algn="ctr"/>
                      <a:r>
                        <a:rPr lang="pt-PT" sz="2000" dirty="0"/>
                        <a:t>No</a:t>
                      </a:r>
                    </a:p>
                  </a:txBody>
                  <a:tcPr/>
                </a:tc>
                <a:tc>
                  <a:txBody>
                    <a:bodyPr/>
                    <a:lstStyle/>
                    <a:p>
                      <a:pPr algn="ctr"/>
                      <a:r>
                        <a:rPr lang="pt-PT" sz="2000" dirty="0"/>
                        <a:t>No</a:t>
                      </a:r>
                    </a:p>
                  </a:txBody>
                  <a:tcPr/>
                </a:tc>
                <a:extLst>
                  <a:ext uri="{0D108BD9-81ED-4DB2-BD59-A6C34878D82A}">
                    <a16:rowId xmlns:a16="http://schemas.microsoft.com/office/drawing/2014/main" val="1303199827"/>
                  </a:ext>
                </a:extLst>
              </a:tr>
              <a:tr h="480000">
                <a:tc>
                  <a:txBody>
                    <a:bodyPr/>
                    <a:lstStyle/>
                    <a:p>
                      <a:r>
                        <a:rPr lang="pt-PT" sz="2000" dirty="0"/>
                        <a:t>Compose Extensions</a:t>
                      </a:r>
                    </a:p>
                  </a:txBody>
                  <a:tcPr/>
                </a:tc>
                <a:tc>
                  <a:txBody>
                    <a:bodyPr/>
                    <a:lstStyle/>
                    <a:p>
                      <a:pPr algn="ctr"/>
                      <a:r>
                        <a:rPr lang="pt-PT" sz="2000" dirty="0"/>
                        <a:t>Yes</a:t>
                      </a:r>
                    </a:p>
                  </a:txBody>
                  <a:tcPr/>
                </a:tc>
                <a:tc>
                  <a:txBody>
                    <a:bodyPr/>
                    <a:lstStyle/>
                    <a:p>
                      <a:pPr algn="ctr"/>
                      <a:r>
                        <a:rPr lang="pt-PT" sz="2000" dirty="0"/>
                        <a:t>No</a:t>
                      </a:r>
                    </a:p>
                  </a:txBody>
                  <a:tcPr/>
                </a:tc>
                <a:tc>
                  <a:txBody>
                    <a:bodyPr/>
                    <a:lstStyle/>
                    <a:p>
                      <a:pPr algn="ctr"/>
                      <a:r>
                        <a:rPr lang="pt-PT" sz="2000" dirty="0"/>
                        <a:t>Yes</a:t>
                      </a:r>
                    </a:p>
                  </a:txBody>
                  <a:tcPr/>
                </a:tc>
                <a:extLst>
                  <a:ext uri="{0D108BD9-81ED-4DB2-BD59-A6C34878D82A}">
                    <a16:rowId xmlns:a16="http://schemas.microsoft.com/office/drawing/2014/main" val="1242373086"/>
                  </a:ext>
                </a:extLst>
              </a:tr>
            </a:tbl>
          </a:graphicData>
        </a:graphic>
      </p:graphicFrame>
    </p:spTree>
    <p:extLst>
      <p:ext uri="{BB962C8B-B14F-4D97-AF65-F5344CB8AC3E}">
        <p14:creationId xmlns:p14="http://schemas.microsoft.com/office/powerpoint/2010/main" val="203312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pt-PT" dirty="0"/>
              <a:t>Microsoft Teams App Package</a:t>
            </a:r>
            <a:endParaRPr lang="en-US" dirty="0"/>
          </a:p>
        </p:txBody>
      </p:sp>
      <p:sp>
        <p:nvSpPr>
          <p:cNvPr id="14" name="Footer Placeholder 3"/>
          <p:cNvSpPr>
            <a:spLocks noGrp="1"/>
          </p:cNvSpPr>
          <p:nvPr>
            <p:ph type="ftr" sz="quarter" idx="11"/>
          </p:nvPr>
        </p:nvSpPr>
        <p:spPr>
          <a:xfrm>
            <a:off x="7964488" y="295272"/>
            <a:ext cx="4197350" cy="371475"/>
          </a:xfrm>
        </p:spPr>
        <p:txBody>
          <a:bodyPr/>
          <a:lstStyle/>
          <a:p>
            <a:pPr>
              <a:defRPr/>
            </a:pPr>
            <a:r>
              <a:rPr lang="en-US" sz="140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1</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solidFill>
                  <a:schemeClr val="tx1">
                    <a:lumMod val="75000"/>
                    <a:lumOff val="25000"/>
                  </a:schemeClr>
                </a:solidFill>
              </a:rPr>
              <a:t>APPS FOR TEAMS</a:t>
            </a:r>
          </a:p>
          <a:p>
            <a:endParaRPr lang="en-US" dirty="0"/>
          </a:p>
        </p:txBody>
      </p:sp>
      <p:grpSp>
        <p:nvGrpSpPr>
          <p:cNvPr id="38" name="Group 37">
            <a:extLst>
              <a:ext uri="{FF2B5EF4-FFF2-40B4-BE49-F238E27FC236}">
                <a16:creationId xmlns:a16="http://schemas.microsoft.com/office/drawing/2014/main" id="{FE65E7EE-6523-4E4C-AA74-5A605FCCA623}"/>
              </a:ext>
            </a:extLst>
          </p:cNvPr>
          <p:cNvGrpSpPr/>
          <p:nvPr/>
        </p:nvGrpSpPr>
        <p:grpSpPr>
          <a:xfrm>
            <a:off x="5382023" y="2042589"/>
            <a:ext cx="1620000" cy="3240000"/>
            <a:chOff x="3740036" y="1344499"/>
            <a:chExt cx="1620000" cy="3240000"/>
          </a:xfrm>
        </p:grpSpPr>
        <p:sp>
          <p:nvSpPr>
            <p:cNvPr id="39" name="Rectangle 38">
              <a:extLst>
                <a:ext uri="{FF2B5EF4-FFF2-40B4-BE49-F238E27FC236}">
                  <a16:creationId xmlns:a16="http://schemas.microsoft.com/office/drawing/2014/main" id="{B651FA62-EB3C-4E58-8064-297BEF7A98E1}"/>
                </a:ext>
              </a:extLst>
            </p:cNvPr>
            <p:cNvSpPr/>
            <p:nvPr/>
          </p:nvSpPr>
          <p:spPr>
            <a:xfrm>
              <a:off x="3740036" y="1344499"/>
              <a:ext cx="1620000" cy="3240000"/>
            </a:xfrm>
            <a:prstGeom prst="rect">
              <a:avLst/>
            </a:prstGeom>
            <a:solidFill>
              <a:schemeClr val="bg1">
                <a:lumMod val="85000"/>
              </a:scheme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pt-PT" sz="1200" dirty="0">
                  <a:solidFill>
                    <a:schemeClr val="tx1">
                      <a:lumMod val="75000"/>
                      <a:lumOff val="25000"/>
                    </a:schemeClr>
                  </a:solidFill>
                </a:rPr>
                <a:t>PACKAGE</a:t>
              </a:r>
            </a:p>
          </p:txBody>
        </p:sp>
        <p:pic>
          <p:nvPicPr>
            <p:cNvPr id="40" name="Picture 39">
              <a:extLst>
                <a:ext uri="{FF2B5EF4-FFF2-40B4-BE49-F238E27FC236}">
                  <a16:creationId xmlns:a16="http://schemas.microsoft.com/office/drawing/2014/main" id="{4006EDF1-3711-40D7-8230-D10380F3B693}"/>
                </a:ext>
              </a:extLst>
            </p:cNvPr>
            <p:cNvPicPr>
              <a:picLocks noChangeAspect="1"/>
            </p:cNvPicPr>
            <p:nvPr/>
          </p:nvPicPr>
          <p:blipFill>
            <a:blip r:embed="rId2"/>
            <a:stretch>
              <a:fillRect/>
            </a:stretch>
          </p:blipFill>
          <p:spPr>
            <a:xfrm>
              <a:off x="5000036" y="1379300"/>
              <a:ext cx="360000" cy="360000"/>
            </a:xfrm>
            <a:prstGeom prst="rect">
              <a:avLst/>
            </a:prstGeom>
          </p:spPr>
        </p:pic>
      </p:grpSp>
      <p:grpSp>
        <p:nvGrpSpPr>
          <p:cNvPr id="41" name="Group 40">
            <a:extLst>
              <a:ext uri="{FF2B5EF4-FFF2-40B4-BE49-F238E27FC236}">
                <a16:creationId xmlns:a16="http://schemas.microsoft.com/office/drawing/2014/main" id="{274154B5-A0DB-4E52-924B-80A17C23696C}"/>
              </a:ext>
            </a:extLst>
          </p:cNvPr>
          <p:cNvGrpSpPr/>
          <p:nvPr/>
        </p:nvGrpSpPr>
        <p:grpSpPr>
          <a:xfrm>
            <a:off x="5472023" y="2531883"/>
            <a:ext cx="1440000" cy="828000"/>
            <a:chOff x="3830036" y="1833793"/>
            <a:chExt cx="1440000" cy="828000"/>
          </a:xfrm>
        </p:grpSpPr>
        <p:sp>
          <p:nvSpPr>
            <p:cNvPr id="42" name="Rectangle 41">
              <a:extLst>
                <a:ext uri="{FF2B5EF4-FFF2-40B4-BE49-F238E27FC236}">
                  <a16:creationId xmlns:a16="http://schemas.microsoft.com/office/drawing/2014/main" id="{D5021E8F-31A3-473A-A1FA-DE9E3278E5AB}"/>
                </a:ext>
              </a:extLst>
            </p:cNvPr>
            <p:cNvSpPr/>
            <p:nvPr/>
          </p:nvSpPr>
          <p:spPr>
            <a:xfrm>
              <a:off x="3830036" y="1833793"/>
              <a:ext cx="1440000" cy="828000"/>
            </a:xfrm>
            <a:prstGeom prst="rect">
              <a:avLst/>
            </a:prstGeom>
            <a:solidFill>
              <a:schemeClr val="tx2">
                <a:lumMod val="20000"/>
                <a:lumOff val="80000"/>
              </a:schemeClr>
            </a:solid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pt-PT" sz="1200" dirty="0">
                  <a:solidFill>
                    <a:schemeClr val="tx2"/>
                  </a:solidFill>
                </a:rPr>
                <a:t>MANIFEST.JSON</a:t>
              </a:r>
            </a:p>
          </p:txBody>
        </p:sp>
        <p:pic>
          <p:nvPicPr>
            <p:cNvPr id="43" name="Picture 42">
              <a:extLst>
                <a:ext uri="{FF2B5EF4-FFF2-40B4-BE49-F238E27FC236}">
                  <a16:creationId xmlns:a16="http://schemas.microsoft.com/office/drawing/2014/main" id="{3B3C5CF4-A55D-4CFF-A971-CFA7AD72AF71}"/>
                </a:ext>
              </a:extLst>
            </p:cNvPr>
            <p:cNvPicPr>
              <a:picLocks noChangeAspect="1"/>
            </p:cNvPicPr>
            <p:nvPr/>
          </p:nvPicPr>
          <p:blipFill>
            <a:blip r:embed="rId3">
              <a:duotone>
                <a:schemeClr val="accent1">
                  <a:shade val="45000"/>
                  <a:satMod val="135000"/>
                </a:schemeClr>
                <a:prstClr val="white"/>
              </a:duotone>
            </a:blip>
            <a:stretch>
              <a:fillRect/>
            </a:stretch>
          </p:blipFill>
          <p:spPr>
            <a:xfrm>
              <a:off x="4370036" y="2171698"/>
              <a:ext cx="360000" cy="360000"/>
            </a:xfrm>
            <a:prstGeom prst="rect">
              <a:avLst/>
            </a:prstGeom>
          </p:spPr>
        </p:pic>
      </p:grpSp>
      <p:grpSp>
        <p:nvGrpSpPr>
          <p:cNvPr id="44" name="Group 43">
            <a:extLst>
              <a:ext uri="{FF2B5EF4-FFF2-40B4-BE49-F238E27FC236}">
                <a16:creationId xmlns:a16="http://schemas.microsoft.com/office/drawing/2014/main" id="{CD217B71-B8DF-4611-A352-5BA0A1AB0AB0}"/>
              </a:ext>
            </a:extLst>
          </p:cNvPr>
          <p:cNvGrpSpPr/>
          <p:nvPr/>
        </p:nvGrpSpPr>
        <p:grpSpPr>
          <a:xfrm>
            <a:off x="5472023" y="3448785"/>
            <a:ext cx="1440000" cy="828000"/>
            <a:chOff x="3830036" y="2750695"/>
            <a:chExt cx="1440000" cy="828000"/>
          </a:xfrm>
        </p:grpSpPr>
        <p:sp>
          <p:nvSpPr>
            <p:cNvPr id="45" name="Rectangle 44">
              <a:extLst>
                <a:ext uri="{FF2B5EF4-FFF2-40B4-BE49-F238E27FC236}">
                  <a16:creationId xmlns:a16="http://schemas.microsoft.com/office/drawing/2014/main" id="{EE84A846-9D61-4F23-AA47-A7FD8D365A21}"/>
                </a:ext>
              </a:extLst>
            </p:cNvPr>
            <p:cNvSpPr/>
            <p:nvPr/>
          </p:nvSpPr>
          <p:spPr>
            <a:xfrm>
              <a:off x="3830036" y="2750695"/>
              <a:ext cx="1440000" cy="828000"/>
            </a:xfrm>
            <a:prstGeom prst="rect">
              <a:avLst/>
            </a:prstGeom>
            <a:solidFill>
              <a:schemeClr val="accent2">
                <a:lumMod val="20000"/>
                <a:lumOff val="80000"/>
              </a:schemeClr>
            </a:solid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pt-PT" sz="1200" dirty="0">
                  <a:solidFill>
                    <a:schemeClr val="accent2">
                      <a:lumMod val="75000"/>
                    </a:schemeClr>
                  </a:solidFill>
                </a:rPr>
                <a:t>COLOR ICON</a:t>
              </a:r>
            </a:p>
          </p:txBody>
        </p:sp>
        <p:pic>
          <p:nvPicPr>
            <p:cNvPr id="46" name="Picture 45">
              <a:extLst>
                <a:ext uri="{FF2B5EF4-FFF2-40B4-BE49-F238E27FC236}">
                  <a16:creationId xmlns:a16="http://schemas.microsoft.com/office/drawing/2014/main" id="{839D7F0C-DC53-4880-8AEC-E4F4D2D09F32}"/>
                </a:ext>
              </a:extLst>
            </p:cNvPr>
            <p:cNvPicPr>
              <a:picLocks noChangeAspect="1"/>
            </p:cNvPicPr>
            <p:nvPr/>
          </p:nvPicPr>
          <p:blipFill>
            <a:blip r:embed="rId4">
              <a:duotone>
                <a:schemeClr val="accent2">
                  <a:shade val="45000"/>
                  <a:satMod val="135000"/>
                </a:schemeClr>
                <a:prstClr val="white"/>
              </a:duotone>
            </a:blip>
            <a:stretch>
              <a:fillRect/>
            </a:stretch>
          </p:blipFill>
          <p:spPr>
            <a:xfrm>
              <a:off x="4370036" y="3084363"/>
              <a:ext cx="360000" cy="360000"/>
            </a:xfrm>
            <a:prstGeom prst="rect">
              <a:avLst/>
            </a:prstGeom>
          </p:spPr>
        </p:pic>
      </p:grpSp>
      <p:grpSp>
        <p:nvGrpSpPr>
          <p:cNvPr id="47" name="Group 46">
            <a:extLst>
              <a:ext uri="{FF2B5EF4-FFF2-40B4-BE49-F238E27FC236}">
                <a16:creationId xmlns:a16="http://schemas.microsoft.com/office/drawing/2014/main" id="{6C2FCC79-5CED-4C13-95BF-9CA48CD92224}"/>
              </a:ext>
            </a:extLst>
          </p:cNvPr>
          <p:cNvGrpSpPr/>
          <p:nvPr/>
        </p:nvGrpSpPr>
        <p:grpSpPr>
          <a:xfrm>
            <a:off x="5472023" y="4365687"/>
            <a:ext cx="1440000" cy="828000"/>
            <a:chOff x="3830036" y="3667597"/>
            <a:chExt cx="1440000" cy="828000"/>
          </a:xfrm>
        </p:grpSpPr>
        <p:sp>
          <p:nvSpPr>
            <p:cNvPr id="48" name="Rectangle 47">
              <a:extLst>
                <a:ext uri="{FF2B5EF4-FFF2-40B4-BE49-F238E27FC236}">
                  <a16:creationId xmlns:a16="http://schemas.microsoft.com/office/drawing/2014/main" id="{ED01116C-D14A-4B09-94C7-236E826C8DB1}"/>
                </a:ext>
              </a:extLst>
            </p:cNvPr>
            <p:cNvSpPr/>
            <p:nvPr/>
          </p:nvSpPr>
          <p:spPr>
            <a:xfrm>
              <a:off x="3830036" y="3667597"/>
              <a:ext cx="1440000" cy="828000"/>
            </a:xfrm>
            <a:prstGeom prst="rect">
              <a:avLst/>
            </a:prstGeom>
            <a:solidFill>
              <a:schemeClr val="accent2">
                <a:lumMod val="20000"/>
                <a:lumOff val="80000"/>
              </a:schemeClr>
            </a:solid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pt-PT" sz="1200" dirty="0">
                  <a:solidFill>
                    <a:schemeClr val="accent2">
                      <a:lumMod val="75000"/>
                    </a:schemeClr>
                  </a:solidFill>
                </a:rPr>
                <a:t>OUTLINE ICON</a:t>
              </a:r>
            </a:p>
          </p:txBody>
        </p:sp>
        <p:pic>
          <p:nvPicPr>
            <p:cNvPr id="49" name="Picture 48">
              <a:extLst>
                <a:ext uri="{FF2B5EF4-FFF2-40B4-BE49-F238E27FC236}">
                  <a16:creationId xmlns:a16="http://schemas.microsoft.com/office/drawing/2014/main" id="{A7A952DA-5A1E-4072-9811-C6E78C56EA03}"/>
                </a:ext>
              </a:extLst>
            </p:cNvPr>
            <p:cNvPicPr>
              <a:picLocks noChangeAspect="1"/>
            </p:cNvPicPr>
            <p:nvPr/>
          </p:nvPicPr>
          <p:blipFill>
            <a:blip r:embed="rId4">
              <a:duotone>
                <a:schemeClr val="accent2">
                  <a:shade val="45000"/>
                  <a:satMod val="135000"/>
                </a:schemeClr>
                <a:prstClr val="white"/>
              </a:duotone>
            </a:blip>
            <a:stretch>
              <a:fillRect/>
            </a:stretch>
          </p:blipFill>
          <p:spPr>
            <a:xfrm>
              <a:off x="4370036" y="4000048"/>
              <a:ext cx="360000" cy="360000"/>
            </a:xfrm>
            <a:prstGeom prst="rect">
              <a:avLst/>
            </a:prstGeom>
          </p:spPr>
        </p:pic>
      </p:grpSp>
      <p:grpSp>
        <p:nvGrpSpPr>
          <p:cNvPr id="50" name="Group 49">
            <a:extLst>
              <a:ext uri="{FF2B5EF4-FFF2-40B4-BE49-F238E27FC236}">
                <a16:creationId xmlns:a16="http://schemas.microsoft.com/office/drawing/2014/main" id="{D3C1382E-9850-400A-A380-811C6FA415D6}"/>
              </a:ext>
            </a:extLst>
          </p:cNvPr>
          <p:cNvGrpSpPr/>
          <p:nvPr/>
        </p:nvGrpSpPr>
        <p:grpSpPr>
          <a:xfrm>
            <a:off x="6911275" y="3079533"/>
            <a:ext cx="3481876" cy="1433099"/>
            <a:chOff x="5263109" y="2046352"/>
            <a:chExt cx="3481876" cy="1433099"/>
          </a:xfrm>
        </p:grpSpPr>
        <p:sp>
          <p:nvSpPr>
            <p:cNvPr id="51" name="TextBox 50">
              <a:extLst>
                <a:ext uri="{FF2B5EF4-FFF2-40B4-BE49-F238E27FC236}">
                  <a16:creationId xmlns:a16="http://schemas.microsoft.com/office/drawing/2014/main" id="{0F629C88-55B5-4B56-9347-89A164C015B6}"/>
                </a:ext>
              </a:extLst>
            </p:cNvPr>
            <p:cNvSpPr txBox="1"/>
            <p:nvPr/>
          </p:nvSpPr>
          <p:spPr>
            <a:xfrm>
              <a:off x="6243989" y="2156012"/>
              <a:ext cx="2500996" cy="1323439"/>
            </a:xfrm>
            <a:prstGeom prst="rect">
              <a:avLst/>
            </a:prstGeom>
            <a:noFill/>
          </p:spPr>
          <p:txBody>
            <a:bodyPr wrap="square" rtlCol="0">
              <a:spAutoFit/>
            </a:bodyPr>
            <a:lstStyle/>
            <a:p>
              <a:r>
                <a:rPr lang="pt-PT" sz="2000" dirty="0">
                  <a:solidFill>
                    <a:schemeClr val="tx1">
                      <a:lumMod val="75000"/>
                      <a:lumOff val="25000"/>
                    </a:schemeClr>
                  </a:solidFill>
                </a:rPr>
                <a:t>App </a:t>
              </a:r>
              <a:r>
                <a:rPr lang="pt-PT" sz="2000" b="1" dirty="0">
                  <a:solidFill>
                    <a:schemeClr val="tx1">
                      <a:lumMod val="75000"/>
                      <a:lumOff val="25000"/>
                    </a:schemeClr>
                  </a:solidFill>
                </a:rPr>
                <a:t>manifest</a:t>
              </a:r>
              <a:r>
                <a:rPr lang="pt-PT" sz="2000" dirty="0">
                  <a:solidFill>
                    <a:schemeClr val="tx1">
                      <a:lumMod val="75000"/>
                      <a:lumOff val="25000"/>
                    </a:schemeClr>
                  </a:solidFill>
                </a:rPr>
                <a:t> file in JSON format. Must be placed at the top level of the package.</a:t>
              </a:r>
            </a:p>
          </p:txBody>
        </p:sp>
        <p:sp>
          <p:nvSpPr>
            <p:cNvPr id="52" name="Freeform: Shape 51">
              <a:extLst>
                <a:ext uri="{FF2B5EF4-FFF2-40B4-BE49-F238E27FC236}">
                  <a16:creationId xmlns:a16="http://schemas.microsoft.com/office/drawing/2014/main" id="{8B83FF1B-999A-4D76-A6B8-775933E520CE}"/>
                </a:ext>
              </a:extLst>
            </p:cNvPr>
            <p:cNvSpPr/>
            <p:nvPr/>
          </p:nvSpPr>
          <p:spPr>
            <a:xfrm>
              <a:off x="5263109" y="2046352"/>
              <a:ext cx="969817" cy="415460"/>
            </a:xfrm>
            <a:custGeom>
              <a:avLst/>
              <a:gdLst>
                <a:gd name="connsiteX0" fmla="*/ 0 w 921327"/>
                <a:gd name="connsiteY0" fmla="*/ 215120 h 215120"/>
                <a:gd name="connsiteX1" fmla="*/ 477982 w 921327"/>
                <a:gd name="connsiteY1" fmla="*/ 375 h 215120"/>
                <a:gd name="connsiteX2" fmla="*/ 921327 w 921327"/>
                <a:gd name="connsiteY2" fmla="*/ 173557 h 215120"/>
                <a:gd name="connsiteX0" fmla="*/ 0 w 921327"/>
                <a:gd name="connsiteY0" fmla="*/ 41563 h 41563"/>
                <a:gd name="connsiteX1" fmla="*/ 921327 w 921327"/>
                <a:gd name="connsiteY1" fmla="*/ 0 h 41563"/>
                <a:gd name="connsiteX0" fmla="*/ 0 w 921327"/>
                <a:gd name="connsiteY0" fmla="*/ 81206 h 81206"/>
                <a:gd name="connsiteX1" fmla="*/ 921327 w 921327"/>
                <a:gd name="connsiteY1" fmla="*/ 39643 h 81206"/>
                <a:gd name="connsiteX0" fmla="*/ 0 w 921327"/>
                <a:gd name="connsiteY0" fmla="*/ 124755 h 124755"/>
                <a:gd name="connsiteX1" fmla="*/ 921327 w 921327"/>
                <a:gd name="connsiteY1" fmla="*/ 83192 h 124755"/>
                <a:gd name="connsiteX0" fmla="*/ 0 w 949036"/>
                <a:gd name="connsiteY0" fmla="*/ 111412 h 111412"/>
                <a:gd name="connsiteX1" fmla="*/ 949036 w 949036"/>
                <a:gd name="connsiteY1" fmla="*/ 97558 h 111412"/>
                <a:gd name="connsiteX0" fmla="*/ 0 w 949036"/>
                <a:gd name="connsiteY0" fmla="*/ 139728 h 139728"/>
                <a:gd name="connsiteX1" fmla="*/ 949036 w 949036"/>
                <a:gd name="connsiteY1" fmla="*/ 125874 h 139728"/>
                <a:gd name="connsiteX0" fmla="*/ 0 w 879763"/>
                <a:gd name="connsiteY0" fmla="*/ 136062 h 136062"/>
                <a:gd name="connsiteX1" fmla="*/ 879763 w 879763"/>
                <a:gd name="connsiteY1" fmla="*/ 129135 h 136062"/>
                <a:gd name="connsiteX0" fmla="*/ 0 w 962890"/>
                <a:gd name="connsiteY0" fmla="*/ 84742 h 209433"/>
                <a:gd name="connsiteX1" fmla="*/ 962890 w 962890"/>
                <a:gd name="connsiteY1" fmla="*/ 209433 h 209433"/>
                <a:gd name="connsiteX0" fmla="*/ 0 w 962890"/>
                <a:gd name="connsiteY0" fmla="*/ 32526 h 239376"/>
                <a:gd name="connsiteX1" fmla="*/ 962890 w 962890"/>
                <a:gd name="connsiteY1" fmla="*/ 157217 h 239376"/>
                <a:gd name="connsiteX0" fmla="*/ 0 w 969817"/>
                <a:gd name="connsiteY0" fmla="*/ 24725 h 428278"/>
                <a:gd name="connsiteX1" fmla="*/ 969817 w 969817"/>
                <a:gd name="connsiteY1" fmla="*/ 364161 h 428278"/>
                <a:gd name="connsiteX0" fmla="*/ 0 w 969817"/>
                <a:gd name="connsiteY0" fmla="*/ 4856 h 415460"/>
                <a:gd name="connsiteX1" fmla="*/ 969817 w 969817"/>
                <a:gd name="connsiteY1" fmla="*/ 344292 h 415460"/>
              </a:gdLst>
              <a:ahLst/>
              <a:cxnLst>
                <a:cxn ang="0">
                  <a:pos x="connsiteX0" y="connsiteY0"/>
                </a:cxn>
                <a:cxn ang="0">
                  <a:pos x="connsiteX1" y="connsiteY1"/>
                </a:cxn>
              </a:cxnLst>
              <a:rect l="l" t="t" r="r" b="b"/>
              <a:pathLst>
                <a:path w="969817" h="415460">
                  <a:moveTo>
                    <a:pt x="0" y="4856"/>
                  </a:moveTo>
                  <a:cubicBezTo>
                    <a:pt x="632690" y="-64416"/>
                    <a:pt x="524163" y="635237"/>
                    <a:pt x="969817" y="344292"/>
                  </a:cubicBezTo>
                </a:path>
              </a:pathLst>
            </a:custGeom>
            <a:noFill/>
            <a:ln w="19050">
              <a:solidFill>
                <a:srgbClr val="EC3C01"/>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PT"/>
            </a:p>
          </p:txBody>
        </p:sp>
      </p:grpSp>
      <p:grpSp>
        <p:nvGrpSpPr>
          <p:cNvPr id="53" name="Group 52">
            <a:extLst>
              <a:ext uri="{FF2B5EF4-FFF2-40B4-BE49-F238E27FC236}">
                <a16:creationId xmlns:a16="http://schemas.microsoft.com/office/drawing/2014/main" id="{43A91EA6-F0EA-4BA5-BBC6-95AD89E7270E}"/>
              </a:ext>
            </a:extLst>
          </p:cNvPr>
          <p:cNvGrpSpPr/>
          <p:nvPr/>
        </p:nvGrpSpPr>
        <p:grpSpPr>
          <a:xfrm>
            <a:off x="1660260" y="1831508"/>
            <a:ext cx="3801151" cy="1875671"/>
            <a:chOff x="29633" y="1068415"/>
            <a:chExt cx="3801151" cy="1875671"/>
          </a:xfrm>
        </p:grpSpPr>
        <p:sp>
          <p:nvSpPr>
            <p:cNvPr id="54" name="TextBox 53">
              <a:extLst>
                <a:ext uri="{FF2B5EF4-FFF2-40B4-BE49-F238E27FC236}">
                  <a16:creationId xmlns:a16="http://schemas.microsoft.com/office/drawing/2014/main" id="{4AB904BB-261E-40F9-B6F1-7D61285E54CA}"/>
                </a:ext>
              </a:extLst>
            </p:cNvPr>
            <p:cNvSpPr txBox="1"/>
            <p:nvPr/>
          </p:nvSpPr>
          <p:spPr>
            <a:xfrm>
              <a:off x="29633" y="1068415"/>
              <a:ext cx="2941494" cy="1323439"/>
            </a:xfrm>
            <a:prstGeom prst="rect">
              <a:avLst/>
            </a:prstGeom>
            <a:noFill/>
          </p:spPr>
          <p:txBody>
            <a:bodyPr wrap="square" rtlCol="0">
              <a:spAutoFit/>
            </a:bodyPr>
            <a:lstStyle/>
            <a:p>
              <a:r>
                <a:rPr lang="pt-PT" sz="2000" b="1" dirty="0">
                  <a:solidFill>
                    <a:schemeClr val="tx1">
                      <a:lumMod val="75000"/>
                      <a:lumOff val="25000"/>
                    </a:schemeClr>
                  </a:solidFill>
                </a:rPr>
                <a:t>Color icon </a:t>
              </a:r>
              <a:r>
                <a:rPr lang="pt-PT" sz="2000" dirty="0">
                  <a:solidFill>
                    <a:schemeClr val="tx1">
                      <a:lumMod val="75000"/>
                      <a:lumOff val="25000"/>
                    </a:schemeClr>
                  </a:solidFill>
                </a:rPr>
                <a:t>used in app galleries, bots, flyouts and so on. Must be </a:t>
              </a:r>
              <a:r>
                <a:rPr lang="pt-PT" sz="2000" b="1" dirty="0">
                  <a:solidFill>
                    <a:schemeClr val="tx1">
                      <a:lumMod val="75000"/>
                      <a:lumOff val="25000"/>
                    </a:schemeClr>
                  </a:solidFill>
                </a:rPr>
                <a:t>96x96 pixels</a:t>
              </a:r>
              <a:r>
                <a:rPr lang="pt-PT" sz="2000" dirty="0">
                  <a:solidFill>
                    <a:schemeClr val="tx1">
                      <a:lumMod val="75000"/>
                      <a:lumOff val="25000"/>
                    </a:schemeClr>
                  </a:solidFill>
                </a:rPr>
                <a:t>.</a:t>
              </a:r>
            </a:p>
          </p:txBody>
        </p:sp>
        <p:sp>
          <p:nvSpPr>
            <p:cNvPr id="55" name="Freeform: Shape 54">
              <a:extLst>
                <a:ext uri="{FF2B5EF4-FFF2-40B4-BE49-F238E27FC236}">
                  <a16:creationId xmlns:a16="http://schemas.microsoft.com/office/drawing/2014/main" id="{381BF9D1-780A-42D4-967A-55D03A1D1D55}"/>
                </a:ext>
              </a:extLst>
            </p:cNvPr>
            <p:cNvSpPr/>
            <p:nvPr/>
          </p:nvSpPr>
          <p:spPr>
            <a:xfrm>
              <a:off x="2064328" y="2168232"/>
              <a:ext cx="1766456" cy="775854"/>
            </a:xfrm>
            <a:custGeom>
              <a:avLst/>
              <a:gdLst>
                <a:gd name="connsiteX0" fmla="*/ 0 w 921327"/>
                <a:gd name="connsiteY0" fmla="*/ 215120 h 215120"/>
                <a:gd name="connsiteX1" fmla="*/ 477982 w 921327"/>
                <a:gd name="connsiteY1" fmla="*/ 375 h 215120"/>
                <a:gd name="connsiteX2" fmla="*/ 921327 w 921327"/>
                <a:gd name="connsiteY2" fmla="*/ 173557 h 215120"/>
                <a:gd name="connsiteX0" fmla="*/ 0 w 921327"/>
                <a:gd name="connsiteY0" fmla="*/ 41563 h 41563"/>
                <a:gd name="connsiteX1" fmla="*/ 921327 w 921327"/>
                <a:gd name="connsiteY1" fmla="*/ 0 h 41563"/>
                <a:gd name="connsiteX0" fmla="*/ 0 w 921327"/>
                <a:gd name="connsiteY0" fmla="*/ 81206 h 81206"/>
                <a:gd name="connsiteX1" fmla="*/ 921327 w 921327"/>
                <a:gd name="connsiteY1" fmla="*/ 39643 h 81206"/>
                <a:gd name="connsiteX0" fmla="*/ 0 w 921327"/>
                <a:gd name="connsiteY0" fmla="*/ 124755 h 124755"/>
                <a:gd name="connsiteX1" fmla="*/ 921327 w 921327"/>
                <a:gd name="connsiteY1" fmla="*/ 83192 h 124755"/>
                <a:gd name="connsiteX0" fmla="*/ 0 w 949036"/>
                <a:gd name="connsiteY0" fmla="*/ 111412 h 111412"/>
                <a:gd name="connsiteX1" fmla="*/ 949036 w 949036"/>
                <a:gd name="connsiteY1" fmla="*/ 97558 h 111412"/>
                <a:gd name="connsiteX0" fmla="*/ 0 w 949036"/>
                <a:gd name="connsiteY0" fmla="*/ 139728 h 139728"/>
                <a:gd name="connsiteX1" fmla="*/ 949036 w 949036"/>
                <a:gd name="connsiteY1" fmla="*/ 125874 h 139728"/>
                <a:gd name="connsiteX0" fmla="*/ 0 w 879763"/>
                <a:gd name="connsiteY0" fmla="*/ 136062 h 136062"/>
                <a:gd name="connsiteX1" fmla="*/ 879763 w 879763"/>
                <a:gd name="connsiteY1" fmla="*/ 129135 h 136062"/>
                <a:gd name="connsiteX0" fmla="*/ 3466213 w 3484729"/>
                <a:gd name="connsiteY0" fmla="*/ 38475 h 502602"/>
                <a:gd name="connsiteX1" fmla="*/ 23358 w 3484729"/>
                <a:gd name="connsiteY1" fmla="*/ 502602 h 502602"/>
                <a:gd name="connsiteX0" fmla="*/ 3442855 w 3464978"/>
                <a:gd name="connsiteY0" fmla="*/ 18553 h 600231"/>
                <a:gd name="connsiteX1" fmla="*/ 0 w 3464978"/>
                <a:gd name="connsiteY1" fmla="*/ 482680 h 600231"/>
                <a:gd name="connsiteX0" fmla="*/ 1745674 w 1786950"/>
                <a:gd name="connsiteY0" fmla="*/ 775854 h 775854"/>
                <a:gd name="connsiteX1" fmla="*/ 0 w 1786950"/>
                <a:gd name="connsiteY1" fmla="*/ 0 h 775854"/>
                <a:gd name="connsiteX0" fmla="*/ 1745674 w 1745674"/>
                <a:gd name="connsiteY0" fmla="*/ 775854 h 775854"/>
                <a:gd name="connsiteX1" fmla="*/ 0 w 1745674"/>
                <a:gd name="connsiteY1" fmla="*/ 0 h 775854"/>
                <a:gd name="connsiteX0" fmla="*/ 1766456 w 1766456"/>
                <a:gd name="connsiteY0" fmla="*/ 775854 h 775854"/>
                <a:gd name="connsiteX1" fmla="*/ 0 w 1766456"/>
                <a:gd name="connsiteY1" fmla="*/ 0 h 775854"/>
              </a:gdLst>
              <a:ahLst/>
              <a:cxnLst>
                <a:cxn ang="0">
                  <a:pos x="connsiteX0" y="connsiteY0"/>
                </a:cxn>
                <a:cxn ang="0">
                  <a:pos x="connsiteX1" y="connsiteY1"/>
                </a:cxn>
              </a:cxnLst>
              <a:rect l="l" t="t" r="r" b="b"/>
              <a:pathLst>
                <a:path w="1766456" h="775854">
                  <a:moveTo>
                    <a:pt x="1766456" y="775854"/>
                  </a:moveTo>
                  <a:cubicBezTo>
                    <a:pt x="653473" y="623455"/>
                    <a:pt x="350982" y="471053"/>
                    <a:pt x="0" y="0"/>
                  </a:cubicBezTo>
                </a:path>
              </a:pathLst>
            </a:custGeom>
            <a:noFill/>
            <a:ln w="19050">
              <a:solidFill>
                <a:srgbClr val="EC3C01"/>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PT"/>
            </a:p>
          </p:txBody>
        </p:sp>
      </p:grpSp>
      <p:grpSp>
        <p:nvGrpSpPr>
          <p:cNvPr id="56" name="Group 55">
            <a:extLst>
              <a:ext uri="{FF2B5EF4-FFF2-40B4-BE49-F238E27FC236}">
                <a16:creationId xmlns:a16="http://schemas.microsoft.com/office/drawing/2014/main" id="{A674B44F-F6C5-4C57-843B-F04DEF8103D5}"/>
              </a:ext>
            </a:extLst>
          </p:cNvPr>
          <p:cNvGrpSpPr/>
          <p:nvPr/>
        </p:nvGrpSpPr>
        <p:grpSpPr>
          <a:xfrm>
            <a:off x="726999" y="3882530"/>
            <a:ext cx="4745771" cy="1631216"/>
            <a:chOff x="-914988" y="3184440"/>
            <a:chExt cx="4745771" cy="1631216"/>
          </a:xfrm>
        </p:grpSpPr>
        <p:sp>
          <p:nvSpPr>
            <p:cNvPr id="57" name="TextBox 56">
              <a:extLst>
                <a:ext uri="{FF2B5EF4-FFF2-40B4-BE49-F238E27FC236}">
                  <a16:creationId xmlns:a16="http://schemas.microsoft.com/office/drawing/2014/main" id="{4B0D4C1A-2C34-4374-B1C2-29DA635C493E}"/>
                </a:ext>
              </a:extLst>
            </p:cNvPr>
            <p:cNvSpPr txBox="1"/>
            <p:nvPr/>
          </p:nvSpPr>
          <p:spPr>
            <a:xfrm>
              <a:off x="-914988" y="3184440"/>
              <a:ext cx="3618860" cy="1631216"/>
            </a:xfrm>
            <a:prstGeom prst="rect">
              <a:avLst/>
            </a:prstGeom>
            <a:noFill/>
          </p:spPr>
          <p:txBody>
            <a:bodyPr wrap="square" rtlCol="0">
              <a:spAutoFit/>
            </a:bodyPr>
            <a:lstStyle/>
            <a:p>
              <a:r>
                <a:rPr lang="pt-PT" sz="2000" b="1" dirty="0">
                  <a:solidFill>
                    <a:schemeClr val="tx1">
                      <a:lumMod val="75000"/>
                      <a:lumOff val="25000"/>
                    </a:schemeClr>
                  </a:solidFill>
                </a:rPr>
                <a:t>Outline icon </a:t>
              </a:r>
              <a:r>
                <a:rPr lang="pt-PT" sz="2000" dirty="0">
                  <a:solidFill>
                    <a:schemeClr val="tx1">
                      <a:lumMod val="75000"/>
                      <a:lumOff val="25000"/>
                    </a:schemeClr>
                  </a:solidFill>
                </a:rPr>
                <a:t>used in the app bar, pinned composed extensions and chiclets. Must be </a:t>
              </a:r>
              <a:r>
                <a:rPr lang="pt-PT" sz="2000" b="1" dirty="0">
                  <a:solidFill>
                    <a:schemeClr val="tx1">
                      <a:lumMod val="75000"/>
                      <a:lumOff val="25000"/>
                    </a:schemeClr>
                  </a:solidFill>
                </a:rPr>
                <a:t>20x20 pixels</a:t>
              </a:r>
              <a:r>
                <a:rPr lang="pt-PT" sz="2000" dirty="0">
                  <a:solidFill>
                    <a:schemeClr val="tx1">
                      <a:lumMod val="75000"/>
                      <a:lumOff val="25000"/>
                    </a:schemeClr>
                  </a:solidFill>
                </a:rPr>
                <a:t>, white with a transparent background.</a:t>
              </a:r>
            </a:p>
          </p:txBody>
        </p:sp>
        <p:sp>
          <p:nvSpPr>
            <p:cNvPr id="58" name="Freeform: Shape 57">
              <a:extLst>
                <a:ext uri="{FF2B5EF4-FFF2-40B4-BE49-F238E27FC236}">
                  <a16:creationId xmlns:a16="http://schemas.microsoft.com/office/drawing/2014/main" id="{DD1C9A41-A8BC-4328-A6FC-00589C38BCDE}"/>
                </a:ext>
              </a:extLst>
            </p:cNvPr>
            <p:cNvSpPr/>
            <p:nvPr/>
          </p:nvSpPr>
          <p:spPr>
            <a:xfrm>
              <a:off x="2624988" y="3466090"/>
              <a:ext cx="1205795" cy="572506"/>
            </a:xfrm>
            <a:custGeom>
              <a:avLst/>
              <a:gdLst>
                <a:gd name="connsiteX0" fmla="*/ 0 w 921327"/>
                <a:gd name="connsiteY0" fmla="*/ 215120 h 215120"/>
                <a:gd name="connsiteX1" fmla="*/ 477982 w 921327"/>
                <a:gd name="connsiteY1" fmla="*/ 375 h 215120"/>
                <a:gd name="connsiteX2" fmla="*/ 921327 w 921327"/>
                <a:gd name="connsiteY2" fmla="*/ 173557 h 215120"/>
                <a:gd name="connsiteX0" fmla="*/ 0 w 921327"/>
                <a:gd name="connsiteY0" fmla="*/ 41563 h 41563"/>
                <a:gd name="connsiteX1" fmla="*/ 921327 w 921327"/>
                <a:gd name="connsiteY1" fmla="*/ 0 h 41563"/>
                <a:gd name="connsiteX0" fmla="*/ 0 w 921327"/>
                <a:gd name="connsiteY0" fmla="*/ 81206 h 81206"/>
                <a:gd name="connsiteX1" fmla="*/ 921327 w 921327"/>
                <a:gd name="connsiteY1" fmla="*/ 39643 h 81206"/>
                <a:gd name="connsiteX0" fmla="*/ 0 w 921327"/>
                <a:gd name="connsiteY0" fmla="*/ 124755 h 124755"/>
                <a:gd name="connsiteX1" fmla="*/ 921327 w 921327"/>
                <a:gd name="connsiteY1" fmla="*/ 83192 h 124755"/>
                <a:gd name="connsiteX0" fmla="*/ 0 w 949036"/>
                <a:gd name="connsiteY0" fmla="*/ 111412 h 111412"/>
                <a:gd name="connsiteX1" fmla="*/ 949036 w 949036"/>
                <a:gd name="connsiteY1" fmla="*/ 97558 h 111412"/>
                <a:gd name="connsiteX0" fmla="*/ 0 w 949036"/>
                <a:gd name="connsiteY0" fmla="*/ 139728 h 139728"/>
                <a:gd name="connsiteX1" fmla="*/ 949036 w 949036"/>
                <a:gd name="connsiteY1" fmla="*/ 125874 h 139728"/>
                <a:gd name="connsiteX0" fmla="*/ 0 w 879763"/>
                <a:gd name="connsiteY0" fmla="*/ 136062 h 136062"/>
                <a:gd name="connsiteX1" fmla="*/ 879763 w 879763"/>
                <a:gd name="connsiteY1" fmla="*/ 129135 h 136062"/>
                <a:gd name="connsiteX0" fmla="*/ 3466213 w 3484729"/>
                <a:gd name="connsiteY0" fmla="*/ 38475 h 502602"/>
                <a:gd name="connsiteX1" fmla="*/ 23358 w 3484729"/>
                <a:gd name="connsiteY1" fmla="*/ 502602 h 502602"/>
                <a:gd name="connsiteX0" fmla="*/ 3442855 w 3464978"/>
                <a:gd name="connsiteY0" fmla="*/ 18553 h 600231"/>
                <a:gd name="connsiteX1" fmla="*/ 0 w 3464978"/>
                <a:gd name="connsiteY1" fmla="*/ 482680 h 600231"/>
                <a:gd name="connsiteX0" fmla="*/ 1745674 w 1786950"/>
                <a:gd name="connsiteY0" fmla="*/ 775854 h 775854"/>
                <a:gd name="connsiteX1" fmla="*/ 0 w 1786950"/>
                <a:gd name="connsiteY1" fmla="*/ 0 h 775854"/>
                <a:gd name="connsiteX0" fmla="*/ 1745674 w 1745674"/>
                <a:gd name="connsiteY0" fmla="*/ 775854 h 775854"/>
                <a:gd name="connsiteX1" fmla="*/ 0 w 1745674"/>
                <a:gd name="connsiteY1" fmla="*/ 0 h 775854"/>
                <a:gd name="connsiteX0" fmla="*/ 1766456 w 1766456"/>
                <a:gd name="connsiteY0" fmla="*/ 775854 h 775854"/>
                <a:gd name="connsiteX1" fmla="*/ 0 w 1766456"/>
                <a:gd name="connsiteY1" fmla="*/ 0 h 775854"/>
                <a:gd name="connsiteX0" fmla="*/ 1600202 w 1600202"/>
                <a:gd name="connsiteY0" fmla="*/ 1503218 h 1503218"/>
                <a:gd name="connsiteX1" fmla="*/ 0 w 1600202"/>
                <a:gd name="connsiteY1" fmla="*/ 0 h 1503218"/>
                <a:gd name="connsiteX0" fmla="*/ 577836 w 577836"/>
                <a:gd name="connsiteY0" fmla="*/ 152399 h 215526"/>
                <a:gd name="connsiteX1" fmla="*/ 16725 w 577836"/>
                <a:gd name="connsiteY1" fmla="*/ 0 h 215526"/>
                <a:gd name="connsiteX0" fmla="*/ 561111 w 561111"/>
                <a:gd name="connsiteY0" fmla="*/ 152399 h 152399"/>
                <a:gd name="connsiteX1" fmla="*/ 0 w 561111"/>
                <a:gd name="connsiteY1" fmla="*/ 0 h 152399"/>
                <a:gd name="connsiteX0" fmla="*/ 561111 w 561111"/>
                <a:gd name="connsiteY0" fmla="*/ 264422 h 264422"/>
                <a:gd name="connsiteX1" fmla="*/ 0 w 561111"/>
                <a:gd name="connsiteY1" fmla="*/ 112023 h 264422"/>
                <a:gd name="connsiteX0" fmla="*/ 561111 w 561111"/>
                <a:gd name="connsiteY0" fmla="*/ 152399 h 243165"/>
                <a:gd name="connsiteX1" fmla="*/ 0 w 561111"/>
                <a:gd name="connsiteY1" fmla="*/ 0 h 243165"/>
                <a:gd name="connsiteX0" fmla="*/ 631517 w 631517"/>
                <a:gd name="connsiteY0" fmla="*/ 161903 h 161903"/>
                <a:gd name="connsiteX1" fmla="*/ 70406 w 631517"/>
                <a:gd name="connsiteY1" fmla="*/ 9504 h 161903"/>
                <a:gd name="connsiteX0" fmla="*/ 636263 w 636263"/>
                <a:gd name="connsiteY0" fmla="*/ 152399 h 152399"/>
                <a:gd name="connsiteX1" fmla="*/ 75152 w 636263"/>
                <a:gd name="connsiteY1" fmla="*/ 0 h 152399"/>
                <a:gd name="connsiteX0" fmla="*/ 639342 w 639342"/>
                <a:gd name="connsiteY0" fmla="*/ 436418 h 436418"/>
                <a:gd name="connsiteX1" fmla="*/ 71304 w 639342"/>
                <a:gd name="connsiteY1" fmla="*/ 0 h 436418"/>
                <a:gd name="connsiteX0" fmla="*/ 568038 w 568038"/>
                <a:gd name="connsiteY0" fmla="*/ 436418 h 436418"/>
                <a:gd name="connsiteX1" fmla="*/ 0 w 568038"/>
                <a:gd name="connsiteY1" fmla="*/ 0 h 436418"/>
                <a:gd name="connsiteX0" fmla="*/ 568038 w 568038"/>
                <a:gd name="connsiteY0" fmla="*/ 55557 h 76708"/>
                <a:gd name="connsiteX1" fmla="*/ 0 w 568038"/>
                <a:gd name="connsiteY1" fmla="*/ 69411 h 76708"/>
                <a:gd name="connsiteX0" fmla="*/ 622787 w 622787"/>
                <a:gd name="connsiteY0" fmla="*/ 59056 h 75666"/>
                <a:gd name="connsiteX1" fmla="*/ 54749 w 622787"/>
                <a:gd name="connsiteY1" fmla="*/ 72910 h 75666"/>
                <a:gd name="connsiteX0" fmla="*/ 568038 w 568038"/>
                <a:gd name="connsiteY0" fmla="*/ 123209 h 138689"/>
                <a:gd name="connsiteX1" fmla="*/ 0 w 568038"/>
                <a:gd name="connsiteY1" fmla="*/ 137063 h 138689"/>
                <a:gd name="connsiteX0" fmla="*/ 651166 w 651166"/>
                <a:gd name="connsiteY0" fmla="*/ 436418 h 436418"/>
                <a:gd name="connsiteX1" fmla="*/ 0 w 651166"/>
                <a:gd name="connsiteY1" fmla="*/ 0 h 436418"/>
                <a:gd name="connsiteX0" fmla="*/ 651166 w 651166"/>
                <a:gd name="connsiteY0" fmla="*/ 436418 h 436418"/>
                <a:gd name="connsiteX1" fmla="*/ 0 w 651166"/>
                <a:gd name="connsiteY1" fmla="*/ 0 h 436418"/>
                <a:gd name="connsiteX0" fmla="*/ 665020 w 665020"/>
                <a:gd name="connsiteY0" fmla="*/ 651164 h 651164"/>
                <a:gd name="connsiteX1" fmla="*/ 0 w 665020"/>
                <a:gd name="connsiteY1" fmla="*/ 0 h 651164"/>
                <a:gd name="connsiteX0" fmla="*/ 665020 w 665020"/>
                <a:gd name="connsiteY0" fmla="*/ 651164 h 651164"/>
                <a:gd name="connsiteX1" fmla="*/ 0 w 665020"/>
                <a:gd name="connsiteY1" fmla="*/ 0 h 651164"/>
                <a:gd name="connsiteX0" fmla="*/ 1156633 w 1156633"/>
                <a:gd name="connsiteY0" fmla="*/ 621667 h 621667"/>
                <a:gd name="connsiteX1" fmla="*/ 0 w 1156633"/>
                <a:gd name="connsiteY1" fmla="*/ 0 h 621667"/>
                <a:gd name="connsiteX0" fmla="*/ 1156633 w 1156633"/>
                <a:gd name="connsiteY0" fmla="*/ 621667 h 621667"/>
                <a:gd name="connsiteX1" fmla="*/ 0 w 1156633"/>
                <a:gd name="connsiteY1" fmla="*/ 0 h 621667"/>
                <a:gd name="connsiteX0" fmla="*/ 1205795 w 1205795"/>
                <a:gd name="connsiteY0" fmla="*/ 572506 h 572506"/>
                <a:gd name="connsiteX1" fmla="*/ 0 w 1205795"/>
                <a:gd name="connsiteY1" fmla="*/ 0 h 572506"/>
              </a:gdLst>
              <a:ahLst/>
              <a:cxnLst>
                <a:cxn ang="0">
                  <a:pos x="connsiteX0" y="connsiteY0"/>
                </a:cxn>
                <a:cxn ang="0">
                  <a:pos x="connsiteX1" y="connsiteY1"/>
                </a:cxn>
              </a:cxnLst>
              <a:rect l="l" t="t" r="r" b="b"/>
              <a:pathLst>
                <a:path w="1205795" h="572506">
                  <a:moveTo>
                    <a:pt x="1205795" y="572506"/>
                  </a:moveTo>
                  <a:cubicBezTo>
                    <a:pt x="799394" y="558654"/>
                    <a:pt x="705836" y="20781"/>
                    <a:pt x="0" y="0"/>
                  </a:cubicBezTo>
                </a:path>
              </a:pathLst>
            </a:custGeom>
            <a:noFill/>
            <a:ln w="19050">
              <a:solidFill>
                <a:srgbClr val="EC3C01"/>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PT"/>
            </a:p>
          </p:txBody>
        </p:sp>
      </p:grpSp>
      <p:grpSp>
        <p:nvGrpSpPr>
          <p:cNvPr id="59" name="Group 58">
            <a:extLst>
              <a:ext uri="{FF2B5EF4-FFF2-40B4-BE49-F238E27FC236}">
                <a16:creationId xmlns:a16="http://schemas.microsoft.com/office/drawing/2014/main" id="{4F1B2588-8945-4EF8-97BA-DEFD3FEDA30C}"/>
              </a:ext>
            </a:extLst>
          </p:cNvPr>
          <p:cNvGrpSpPr/>
          <p:nvPr/>
        </p:nvGrpSpPr>
        <p:grpSpPr>
          <a:xfrm>
            <a:off x="6996770" y="2057335"/>
            <a:ext cx="1819017" cy="400110"/>
            <a:chOff x="5354783" y="1359245"/>
            <a:chExt cx="1819017" cy="400110"/>
          </a:xfrm>
        </p:grpSpPr>
        <p:sp>
          <p:nvSpPr>
            <p:cNvPr id="60" name="TextBox 59">
              <a:extLst>
                <a:ext uri="{FF2B5EF4-FFF2-40B4-BE49-F238E27FC236}">
                  <a16:creationId xmlns:a16="http://schemas.microsoft.com/office/drawing/2014/main" id="{93B8419C-4DAC-4E91-A242-1EF617246CEA}"/>
                </a:ext>
              </a:extLst>
            </p:cNvPr>
            <p:cNvSpPr txBox="1"/>
            <p:nvPr/>
          </p:nvSpPr>
          <p:spPr>
            <a:xfrm>
              <a:off x="6219693" y="1359245"/>
              <a:ext cx="954107" cy="400110"/>
            </a:xfrm>
            <a:prstGeom prst="rect">
              <a:avLst/>
            </a:prstGeom>
            <a:noFill/>
          </p:spPr>
          <p:txBody>
            <a:bodyPr wrap="none" rtlCol="0">
              <a:spAutoFit/>
            </a:bodyPr>
            <a:lstStyle/>
            <a:p>
              <a:r>
                <a:rPr lang="pt-PT" sz="2000" dirty="0">
                  <a:solidFill>
                    <a:schemeClr val="tx1">
                      <a:lumMod val="75000"/>
                      <a:lumOff val="25000"/>
                    </a:schemeClr>
                  </a:solidFill>
                </a:rPr>
                <a:t>ZIP file</a:t>
              </a:r>
            </a:p>
          </p:txBody>
        </p:sp>
        <p:sp>
          <p:nvSpPr>
            <p:cNvPr id="61" name="Freeform: Shape 60">
              <a:extLst>
                <a:ext uri="{FF2B5EF4-FFF2-40B4-BE49-F238E27FC236}">
                  <a16:creationId xmlns:a16="http://schemas.microsoft.com/office/drawing/2014/main" id="{47387284-A1D1-4C8B-B86A-F7EF22728D17}"/>
                </a:ext>
              </a:extLst>
            </p:cNvPr>
            <p:cNvSpPr/>
            <p:nvPr/>
          </p:nvSpPr>
          <p:spPr>
            <a:xfrm>
              <a:off x="5354783" y="1415641"/>
              <a:ext cx="879763" cy="136062"/>
            </a:xfrm>
            <a:custGeom>
              <a:avLst/>
              <a:gdLst>
                <a:gd name="connsiteX0" fmla="*/ 0 w 921327"/>
                <a:gd name="connsiteY0" fmla="*/ 215120 h 215120"/>
                <a:gd name="connsiteX1" fmla="*/ 477982 w 921327"/>
                <a:gd name="connsiteY1" fmla="*/ 375 h 215120"/>
                <a:gd name="connsiteX2" fmla="*/ 921327 w 921327"/>
                <a:gd name="connsiteY2" fmla="*/ 173557 h 215120"/>
                <a:gd name="connsiteX0" fmla="*/ 0 w 921327"/>
                <a:gd name="connsiteY0" fmla="*/ 41563 h 41563"/>
                <a:gd name="connsiteX1" fmla="*/ 921327 w 921327"/>
                <a:gd name="connsiteY1" fmla="*/ 0 h 41563"/>
                <a:gd name="connsiteX0" fmla="*/ 0 w 921327"/>
                <a:gd name="connsiteY0" fmla="*/ 81206 h 81206"/>
                <a:gd name="connsiteX1" fmla="*/ 921327 w 921327"/>
                <a:gd name="connsiteY1" fmla="*/ 39643 h 81206"/>
                <a:gd name="connsiteX0" fmla="*/ 0 w 921327"/>
                <a:gd name="connsiteY0" fmla="*/ 124755 h 124755"/>
                <a:gd name="connsiteX1" fmla="*/ 921327 w 921327"/>
                <a:gd name="connsiteY1" fmla="*/ 83192 h 124755"/>
                <a:gd name="connsiteX0" fmla="*/ 0 w 949036"/>
                <a:gd name="connsiteY0" fmla="*/ 111412 h 111412"/>
                <a:gd name="connsiteX1" fmla="*/ 949036 w 949036"/>
                <a:gd name="connsiteY1" fmla="*/ 97558 h 111412"/>
                <a:gd name="connsiteX0" fmla="*/ 0 w 949036"/>
                <a:gd name="connsiteY0" fmla="*/ 139728 h 139728"/>
                <a:gd name="connsiteX1" fmla="*/ 949036 w 949036"/>
                <a:gd name="connsiteY1" fmla="*/ 125874 h 139728"/>
                <a:gd name="connsiteX0" fmla="*/ 0 w 879763"/>
                <a:gd name="connsiteY0" fmla="*/ 136062 h 136062"/>
                <a:gd name="connsiteX1" fmla="*/ 879763 w 879763"/>
                <a:gd name="connsiteY1" fmla="*/ 129135 h 136062"/>
              </a:gdLst>
              <a:ahLst/>
              <a:cxnLst>
                <a:cxn ang="0">
                  <a:pos x="connsiteX0" y="connsiteY0"/>
                </a:cxn>
                <a:cxn ang="0">
                  <a:pos x="connsiteX1" y="connsiteY1"/>
                </a:cxn>
              </a:cxnLst>
              <a:rect l="l" t="t" r="r" b="b"/>
              <a:pathLst>
                <a:path w="879763" h="136062">
                  <a:moveTo>
                    <a:pt x="0" y="136062"/>
                  </a:moveTo>
                  <a:cubicBezTo>
                    <a:pt x="327890" y="-37119"/>
                    <a:pt x="510309" y="-50975"/>
                    <a:pt x="879763" y="129135"/>
                  </a:cubicBezTo>
                </a:path>
              </a:pathLst>
            </a:custGeom>
            <a:noFill/>
            <a:ln w="19050">
              <a:solidFill>
                <a:srgbClr val="EC3C01"/>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PT"/>
            </a:p>
          </p:txBody>
        </p:sp>
      </p:grpSp>
    </p:spTree>
    <p:extLst>
      <p:ext uri="{BB962C8B-B14F-4D97-AF65-F5344CB8AC3E}">
        <p14:creationId xmlns:p14="http://schemas.microsoft.com/office/powerpoint/2010/main" val="3510765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fade">
                                      <p:cBhvr>
                                        <p:cTn id="11" dur="500"/>
                                        <p:tgtEl>
                                          <p:spTgt spid="5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fade">
                                      <p:cBhvr>
                                        <p:cTn id="38"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6-30540_Office_365_CloudRoadShow">
  <a:themeElements>
    <a:clrScheme name="Custom 3">
      <a:dk1>
        <a:srgbClr val="000000"/>
      </a:dk1>
      <a:lt1>
        <a:srgbClr val="FFFFFF"/>
      </a:lt1>
      <a:dk2>
        <a:srgbClr val="D83B01"/>
      </a:dk2>
      <a:lt2>
        <a:srgbClr val="797A7D"/>
      </a:lt2>
      <a:accent1>
        <a:srgbClr val="D83B01"/>
      </a:accent1>
      <a:accent2>
        <a:srgbClr val="0078D7"/>
      </a:accent2>
      <a:accent3>
        <a:srgbClr val="FF8C00"/>
      </a:accent3>
      <a:accent4>
        <a:srgbClr val="107C10"/>
      </a:accent4>
      <a:accent5>
        <a:srgbClr val="00188F"/>
      </a:accent5>
      <a:accent6>
        <a:srgbClr val="5C2D91"/>
      </a:accent6>
      <a:hlink>
        <a:srgbClr val="FF8C00"/>
      </a:hlink>
      <a:folHlink>
        <a:srgbClr val="FF8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365_CloudRoadShow_TEMPLATE.potx" id="{F641FFA9-60F5-425A-951B-2A09A356B4B6}" vid="{860243B6-CAC4-416C-B01D-AF95AE15F3D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1" ma:contentTypeDescription="Create a new document." ma:contentTypeScope="" ma:versionID="39dd6e28de13981fc99600d481b1de5c">
  <xsd:schema xmlns:xsd="http://www.w3.org/2001/XMLSchema" xmlns:xs="http://www.w3.org/2001/XMLSchema" xmlns:p="http://schemas.microsoft.com/office/2006/metadata/properties" xmlns:ns3="630a2e83-186a-4a0f-ab27-bee8a8096abc" targetNamespace="http://schemas.microsoft.com/office/2006/metadata/properties" ma:root="true" ma:fieldsID="e5a18a002045f9f0e2a3c9cc06ab2675" ns3:_="">
    <xsd:import namespace="630a2e83-186a-4a0f-ab27-bee8a8096abc"/>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42678F0-6EA3-4F58-92F2-E73D80B536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Office_365_CloudRoadShow_TEMPLATE</Template>
  <TotalTime>3278</TotalTime>
  <Words>2868</Words>
  <Application>Microsoft Office PowerPoint</Application>
  <PresentationFormat>Custom</PresentationFormat>
  <Paragraphs>624</Paragraphs>
  <Slides>56</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56</vt:i4>
      </vt:variant>
    </vt:vector>
  </HeadingPairs>
  <TitlesOfParts>
    <vt:vector size="67" baseType="lpstr">
      <vt:lpstr>Arial</vt:lpstr>
      <vt:lpstr>Calibri</vt:lpstr>
      <vt:lpstr>Consolas</vt:lpstr>
      <vt:lpstr>Segoe Light</vt:lpstr>
      <vt:lpstr>Segoe UI</vt:lpstr>
      <vt:lpstr>Segoe UI Black</vt:lpstr>
      <vt:lpstr>Segoe UI Light</vt:lpstr>
      <vt:lpstr>Segoe UI Semibold</vt:lpstr>
      <vt:lpstr>Segoe UI Semilight</vt:lpstr>
      <vt:lpstr>Wingdings</vt:lpstr>
      <vt:lpstr>6-30540_Office_365_CloudRoadShow</vt:lpstr>
      <vt:lpstr>Extending Microsoft  Teams</vt:lpstr>
      <vt:lpstr>PowerPoint Presentation</vt:lpstr>
      <vt:lpstr>Agenda </vt:lpstr>
      <vt:lpstr>PowerPoint Presentation</vt:lpstr>
      <vt:lpstr>Apps are part of teamwork</vt:lpstr>
      <vt:lpstr>Why build an app for Teams?</vt:lpstr>
      <vt:lpstr>Microsoft Teams App Platform</vt:lpstr>
      <vt:lpstr>Components Scope</vt:lpstr>
      <vt:lpstr>Microsoft Teams App Package</vt:lpstr>
      <vt:lpstr>App Manifest (1/3)</vt:lpstr>
      <vt:lpstr>App Manifest (2/3)</vt:lpstr>
      <vt:lpstr>App Manifest (3/3)</vt:lpstr>
      <vt:lpstr>Deployment Methods</vt:lpstr>
      <vt:lpstr>PowerPoint Presentation</vt:lpstr>
      <vt:lpstr>Overview</vt:lpstr>
      <vt:lpstr>Tab Pages</vt:lpstr>
      <vt:lpstr>Tab Page Requirements</vt:lpstr>
      <vt:lpstr>Tab Scopes</vt:lpstr>
      <vt:lpstr>Creating a Tab</vt:lpstr>
      <vt:lpstr>Best Practices</vt:lpstr>
      <vt:lpstr>Packaging</vt:lpstr>
      <vt:lpstr>PowerPoint Presentation</vt:lpstr>
      <vt:lpstr>Overview</vt:lpstr>
      <vt:lpstr>Create a Bot</vt:lpstr>
      <vt:lpstr>Bot Builder SDK Teams Extensions</vt:lpstr>
      <vt:lpstr>Message Contents</vt:lpstr>
      <vt:lpstr>Creating a Bot</vt:lpstr>
      <vt:lpstr>Best Practices</vt:lpstr>
      <vt:lpstr>Packaging</vt:lpstr>
      <vt:lpstr>PowerPoint Presentation</vt:lpstr>
      <vt:lpstr>Overview</vt:lpstr>
      <vt:lpstr>Create a Connector</vt:lpstr>
      <vt:lpstr>Send Actionable Message</vt:lpstr>
      <vt:lpstr>Office 365 Connector Cards</vt:lpstr>
      <vt:lpstr>Using a Connector</vt:lpstr>
      <vt:lpstr>Packaging</vt:lpstr>
      <vt:lpstr>PowerPoint Presentation</vt:lpstr>
      <vt:lpstr>Overview</vt:lpstr>
      <vt:lpstr>Packaging</vt:lpstr>
      <vt:lpstr>PowerPoint Presentation</vt:lpstr>
      <vt:lpstr>Overview</vt:lpstr>
      <vt:lpstr>Best Practices</vt:lpstr>
      <vt:lpstr>Packaging (manifest.json)</vt:lpstr>
      <vt:lpstr>PowerPoint Presentation</vt:lpstr>
      <vt:lpstr>Overview</vt:lpstr>
      <vt:lpstr>PowerPoint Presentation</vt:lpstr>
      <vt:lpstr>Putting it all together</vt:lpstr>
      <vt:lpstr>Roadmap</vt:lpstr>
      <vt:lpstr>PowerPoint Presentation</vt:lpstr>
      <vt:lpstr>Resources</vt:lpstr>
      <vt:lpstr>Lab 1</vt:lpstr>
      <vt:lpstr>Lab 2</vt:lpstr>
      <vt:lpstr>Lab 3</vt:lpstr>
      <vt:lpstr>Additional Labs</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 Development</dc:title>
  <dc:subject>Office 365</dc:subject>
  <dc:creator>Taylor Denning</dc:creator>
  <cp:keywords>MSVID, Brand Guidelines, Branding, Visual Identity, grid</cp:keywords>
  <dc:description>Template: _x000d_
Formatting: _x000d_
Audience Type:</dc:description>
  <cp:lastModifiedBy>Andre Vala</cp:lastModifiedBy>
  <cp:revision>165</cp:revision>
  <dcterms:created xsi:type="dcterms:W3CDTF">2016-01-18T21:46:24Z</dcterms:created>
  <dcterms:modified xsi:type="dcterms:W3CDTF">2018-03-24T00:48:19Z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